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706" r:id="rId3"/>
    <p:sldId id="683" r:id="rId4"/>
    <p:sldId id="266" r:id="rId5"/>
    <p:sldId id="847" r:id="rId6"/>
    <p:sldId id="703" r:id="rId7"/>
    <p:sldId id="716" r:id="rId8"/>
    <p:sldId id="717" r:id="rId9"/>
    <p:sldId id="638" r:id="rId10"/>
    <p:sldId id="696" r:id="rId11"/>
    <p:sldId id="295" r:id="rId12"/>
    <p:sldId id="271" r:id="rId13"/>
    <p:sldId id="681" r:id="rId14"/>
    <p:sldId id="682" r:id="rId15"/>
    <p:sldId id="704" r:id="rId16"/>
    <p:sldId id="774" r:id="rId17"/>
    <p:sldId id="857" r:id="rId18"/>
    <p:sldId id="750" r:id="rId19"/>
    <p:sldId id="830" r:id="rId20"/>
    <p:sldId id="841" r:id="rId21"/>
    <p:sldId id="826" r:id="rId22"/>
    <p:sldId id="825" r:id="rId23"/>
    <p:sldId id="827" r:id="rId24"/>
    <p:sldId id="831" r:id="rId25"/>
    <p:sldId id="829" r:id="rId26"/>
    <p:sldId id="838" r:id="rId27"/>
    <p:sldId id="845" r:id="rId28"/>
    <p:sldId id="828" r:id="rId29"/>
    <p:sldId id="740" r:id="rId30"/>
    <p:sldId id="732" r:id="rId31"/>
    <p:sldId id="839" r:id="rId32"/>
    <p:sldId id="725" r:id="rId33"/>
    <p:sldId id="734" r:id="rId34"/>
    <p:sldId id="748" r:id="rId35"/>
    <p:sldId id="731" r:id="rId36"/>
    <p:sldId id="765" r:id="rId37"/>
    <p:sldId id="764" r:id="rId38"/>
    <p:sldId id="843" r:id="rId39"/>
    <p:sldId id="844" r:id="rId40"/>
    <p:sldId id="730" r:id="rId41"/>
    <p:sldId id="759" r:id="rId42"/>
    <p:sldId id="726" r:id="rId43"/>
    <p:sldId id="419" r:id="rId44"/>
    <p:sldId id="743" r:id="rId45"/>
    <p:sldId id="698" r:id="rId46"/>
    <p:sldId id="427" r:id="rId47"/>
  </p:sldIdLst>
  <p:sldSz cx="10058400" cy="77724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崎 道幸" initials="松崎" lastIdx="1" clrIdx="0">
    <p:extLst>
      <p:ext uri="{19B8F6BF-5375-455C-9EA6-DF929625EA0E}">
        <p15:presenceInfo xmlns:p15="http://schemas.microsoft.com/office/powerpoint/2012/main" userId="643de9471b4a59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CF7"/>
    <a:srgbClr val="FFEBFF"/>
    <a:srgbClr val="FAF0D2"/>
    <a:srgbClr val="FFCCFF"/>
    <a:srgbClr val="FF6600"/>
    <a:srgbClr val="ECEF85"/>
    <a:srgbClr val="D6ECEE"/>
    <a:srgbClr val="FFDDFF"/>
    <a:srgbClr val="CC9B00"/>
    <a:srgbClr val="397C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3834" autoAdjust="0"/>
  </p:normalViewPr>
  <p:slideViewPr>
    <p:cSldViewPr>
      <p:cViewPr varScale="1">
        <p:scale>
          <a:sx n="60" d="100"/>
          <a:sy n="60" d="100"/>
        </p:scale>
        <p:origin x="1336" y="40"/>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DBF72-34DE-481C-9E78-F1D3952CB92C}" type="datetimeFigureOut">
              <a:rPr kumimoji="1" lang="ja-JP" altLang="en-US" smtClean="0"/>
              <a:t>2022/2/13</a:t>
            </a:fld>
            <a:endParaRPr kumimoji="1" lang="ja-JP" altLang="en-US"/>
          </a:p>
        </p:txBody>
      </p:sp>
      <p:sp>
        <p:nvSpPr>
          <p:cNvPr id="4" name="スライド イメージ プレースホルダー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D41A0-9FC8-429F-BC45-23C7544E7FA4}" type="slidenum">
              <a:rPr kumimoji="1" lang="ja-JP" altLang="en-US" smtClean="0"/>
              <a:t>‹#›</a:t>
            </a:fld>
            <a:endParaRPr kumimoji="1" lang="ja-JP" altLang="en-US"/>
          </a:p>
        </p:txBody>
      </p:sp>
    </p:spTree>
    <p:extLst>
      <p:ext uri="{BB962C8B-B14F-4D97-AF65-F5344CB8AC3E}">
        <p14:creationId xmlns:p14="http://schemas.microsoft.com/office/powerpoint/2010/main" val="558797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lancet.com/action/showPdf?pii=S2214-109X%2821%2900448-4"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ture.com/articles/d41586-021-02978-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ovinsewage.com/%e4%b8%8b%e6%b0%b4%e3%81%8b%e3%82%89%e3%82%b3%e3%83%ad%e3%83%8a%e3%81%ae%e6%b5%81%e8%a1%8c%e3%82%92%e4%ba%88%e6%b8%a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sahi.com/articles/photo/AS20210827001081.html?iref=pc_photo_gallery_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Haas EJ</a:t>
            </a:r>
            <a:r>
              <a:rPr lang="ja-JP"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Public Health Services, Jerusalem, Israel; Faculty of Health Sciences, Ben Gurion University of the Negev, Beer Sheva, Israel.</a:t>
            </a:r>
            <a:r>
              <a:rPr lang="ja-JP"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et al. </a:t>
            </a:r>
            <a:r>
              <a:rPr lang="en-US" altLang="ja-JP" sz="12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Infections, </a:t>
            </a:r>
            <a:r>
              <a:rPr lang="en-US" altLang="ja-JP" sz="1200" dirty="0" err="1">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hospitalisations</a:t>
            </a:r>
            <a:r>
              <a:rPr lang="en-US" altLang="ja-JP" sz="12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and deaths averted via a nationwide vaccination campaign using the Pfizer-BioNTech BNT162b2 mRNA COVID-19 vaccine in Israel: a retrospective surveillance study</a:t>
            </a:r>
            <a:r>
              <a:rPr lang="en-US"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1200" dirty="0">
                <a:solidFill>
                  <a:srgbClr val="212121"/>
                </a:solidFill>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Lancet Infect Dis.</a:t>
            </a:r>
            <a:r>
              <a:rPr lang="en-US"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2021 Sep 22:S1473-3099(21)00566-1. </a:t>
            </a:r>
            <a:r>
              <a:rPr lang="en-US" altLang="ja-JP" sz="1200" dirty="0" err="1">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doi</a:t>
            </a:r>
            <a:r>
              <a:rPr lang="en-US"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10.1016/S1473-3099(21)00566-1. </a:t>
            </a:r>
            <a:r>
              <a:rPr lang="en-US" altLang="ja-JP" sz="1200" dirty="0" err="1">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Epub</a:t>
            </a:r>
            <a:r>
              <a:rPr lang="en-US" altLang="ja-JP" sz="1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ahead of print. PMID: 34562375.</a:t>
            </a:r>
          </a:p>
          <a:p>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2</a:t>
            </a:fld>
            <a:endParaRPr kumimoji="1" lang="ja-JP" altLang="en-US"/>
          </a:p>
        </p:txBody>
      </p:sp>
    </p:spTree>
    <p:extLst>
      <p:ext uri="{BB962C8B-B14F-4D97-AF65-F5344CB8AC3E}">
        <p14:creationId xmlns:p14="http://schemas.microsoft.com/office/powerpoint/2010/main" val="214124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Aft>
                <a:spcPts val="2100"/>
              </a:spcAft>
            </a:pPr>
            <a:r>
              <a:rPr lang="en-US" altLang="ja-JP" sz="2800" dirty="0"/>
              <a:t>Published Online October 27, 2021 https://doi.org/10.1016/ S2214-109X(21)00448-4</a:t>
            </a:r>
            <a:endParaRPr lang="en-US" altLang="ja-JP" sz="1800" dirty="0">
              <a:solidFill>
                <a:srgbClr val="222222"/>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p>
            <a:pPr>
              <a:spcAft>
                <a:spcPts val="2100"/>
              </a:spcAft>
            </a:pPr>
            <a:r>
              <a:rPr lang="en-US" altLang="ja-JP" sz="2800" dirty="0">
                <a:hlinkClick r:id="rId3"/>
              </a:rPr>
              <a:t>Effect of early treatment with fluvoxamine on risk of emergency care and </a:t>
            </a:r>
            <a:r>
              <a:rPr lang="en-US" altLang="ja-JP" sz="2800" dirty="0" err="1">
                <a:hlinkClick r:id="rId3"/>
              </a:rPr>
              <a:t>hospitalisation</a:t>
            </a:r>
            <a:r>
              <a:rPr lang="en-US" altLang="ja-JP" sz="2800" dirty="0">
                <a:hlinkClick r:id="rId3"/>
              </a:rPr>
              <a:t> among patients with COVID-19: the TOGETHER </a:t>
            </a:r>
            <a:r>
              <a:rPr lang="en-US" altLang="ja-JP" sz="2800" dirty="0" err="1">
                <a:hlinkClick r:id="rId3"/>
              </a:rPr>
              <a:t>randomised</a:t>
            </a:r>
            <a:r>
              <a:rPr lang="en-US" altLang="ja-JP" sz="2800" dirty="0">
                <a:hlinkClick r:id="rId3"/>
              </a:rPr>
              <a:t>, platform clinical trial (thelancet.com)</a:t>
            </a:r>
            <a:endParaRPr lang="en-US" altLang="ja-JP" sz="2800" dirty="0"/>
          </a:p>
          <a:p>
            <a:pPr>
              <a:spcAft>
                <a:spcPts val="2100"/>
              </a:spcAft>
            </a:pPr>
            <a:endParaRPr lang="en-US" altLang="ja-JP" sz="1800" dirty="0">
              <a:solidFill>
                <a:srgbClr val="222222"/>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p>
            <a:pPr>
              <a:spcAft>
                <a:spcPts val="2100"/>
              </a:spcAft>
            </a:pPr>
            <a:r>
              <a:rPr lang="ja-JP" altLang="ja-JP" sz="1800" dirty="0">
                <a:solidFill>
                  <a:srgbClr val="222222"/>
                </a:solidFill>
                <a:effectLst/>
                <a:latin typeface="Times New Roman" panose="02020603050405020304" pitchFamily="18" charset="0"/>
                <a:ea typeface="ＭＳ Ｐゴシック" panose="020B0600070205080204" pitchFamily="50" charset="-128"/>
                <a:cs typeface="Times New Roman" panose="02020603050405020304" pitchFamily="18" charset="0"/>
              </a:rPr>
              <a:t>よく使われる抗うつ薬が新型コロナ死亡を防いだ</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2100"/>
              </a:spcAft>
            </a:pPr>
            <a:r>
              <a:rPr lang="en-US" altLang="ja-JP" sz="1800" dirty="0" err="1">
                <a:solidFill>
                  <a:srgbClr val="212121"/>
                </a:solidFill>
                <a:effectLst/>
                <a:latin typeface="BlinkMacSystemFont"/>
                <a:ea typeface="ＭＳ Ｐゴシック" panose="020B0600070205080204" pitchFamily="50" charset="-128"/>
                <a:cs typeface="ＭＳ Ｐゴシック" panose="020B0600070205080204" pitchFamily="50" charset="-128"/>
              </a:rPr>
              <a:t>Sidik</a:t>
            </a:r>
            <a:r>
              <a:rPr lang="en-US" altLang="ja-JP" sz="1800" dirty="0">
                <a:solidFill>
                  <a:srgbClr val="212121"/>
                </a:solidFill>
                <a:effectLst/>
                <a:latin typeface="BlinkMacSystemFont"/>
                <a:ea typeface="ＭＳ Ｐゴシック" panose="020B0600070205080204" pitchFamily="50" charset="-128"/>
                <a:cs typeface="ＭＳ Ｐゴシック" panose="020B0600070205080204" pitchFamily="50" charset="-128"/>
              </a:rPr>
              <a:t> SM. </a:t>
            </a:r>
            <a:r>
              <a:rPr lang="en-US" altLang="ja-JP" sz="1800" dirty="0">
                <a:solidFill>
                  <a:srgbClr val="FF0000"/>
                </a:solidFill>
                <a:effectLst/>
                <a:latin typeface="BlinkMacSystemFont"/>
                <a:ea typeface="ＭＳ Ｐゴシック" panose="020B0600070205080204" pitchFamily="50" charset="-128"/>
                <a:cs typeface="ＭＳ Ｐゴシック" panose="020B0600070205080204" pitchFamily="50" charset="-128"/>
              </a:rPr>
              <a:t>Common antidepressant slashes risk of COVID death</a:t>
            </a:r>
            <a:r>
              <a:rPr lang="en-US" altLang="ja-JP" sz="1800" dirty="0">
                <a:solidFill>
                  <a:srgbClr val="212121"/>
                </a:solidFill>
                <a:effectLst/>
                <a:latin typeface="BlinkMacSystemFont"/>
                <a:ea typeface="ＭＳ Ｐゴシック" panose="020B0600070205080204" pitchFamily="50" charset="-128"/>
                <a:cs typeface="ＭＳ Ｐゴシック" panose="020B0600070205080204" pitchFamily="50" charset="-128"/>
              </a:rPr>
              <a:t>. </a:t>
            </a:r>
            <a:r>
              <a:rPr lang="en-US" altLang="ja-JP" sz="1800" dirty="0">
                <a:solidFill>
                  <a:srgbClr val="212121"/>
                </a:solidFill>
                <a:effectLst/>
                <a:highlight>
                  <a:srgbClr val="FFFF00"/>
                </a:highlight>
                <a:latin typeface="BlinkMacSystemFont"/>
                <a:ea typeface="ＭＳ Ｐゴシック" panose="020B0600070205080204" pitchFamily="50" charset="-128"/>
                <a:cs typeface="ＭＳ Ｐゴシック" panose="020B0600070205080204" pitchFamily="50" charset="-128"/>
              </a:rPr>
              <a:t>Nature</a:t>
            </a:r>
            <a:r>
              <a:rPr lang="en-US" altLang="ja-JP" sz="1800" dirty="0">
                <a:solidFill>
                  <a:srgbClr val="212121"/>
                </a:solidFill>
                <a:effectLst/>
                <a:latin typeface="BlinkMacSystemFont"/>
                <a:ea typeface="ＭＳ Ｐゴシック" panose="020B0600070205080204" pitchFamily="50" charset="-128"/>
                <a:cs typeface="ＭＳ Ｐゴシック" panose="020B0600070205080204" pitchFamily="50" charset="-128"/>
              </a:rPr>
              <a:t>. 2021 Oct 29. </a:t>
            </a:r>
            <a:r>
              <a:rPr lang="en-US" altLang="ja-JP" sz="1800" dirty="0" err="1">
                <a:solidFill>
                  <a:srgbClr val="212121"/>
                </a:solidFill>
                <a:effectLst/>
                <a:latin typeface="BlinkMacSystemFont"/>
                <a:ea typeface="ＭＳ Ｐゴシック" panose="020B0600070205080204" pitchFamily="50" charset="-128"/>
                <a:cs typeface="ＭＳ Ｐゴシック" panose="020B0600070205080204" pitchFamily="50" charset="-128"/>
              </a:rPr>
              <a:t>doi</a:t>
            </a:r>
            <a:r>
              <a:rPr lang="en-US" altLang="ja-JP" sz="1800" dirty="0">
                <a:solidFill>
                  <a:srgbClr val="212121"/>
                </a:solidFill>
                <a:effectLst/>
                <a:latin typeface="BlinkMacSystemFont"/>
                <a:ea typeface="ＭＳ Ｐゴシック" panose="020B0600070205080204" pitchFamily="50" charset="-128"/>
                <a:cs typeface="ＭＳ Ｐゴシック" panose="020B0600070205080204" pitchFamily="50" charset="-128"/>
              </a:rPr>
              <a:t>: 10.1038/d41586-021-02988-4. </a:t>
            </a:r>
            <a:r>
              <a:rPr lang="en-US" altLang="ja-JP" sz="1800" dirty="0" err="1">
                <a:solidFill>
                  <a:srgbClr val="212121"/>
                </a:solidFill>
                <a:effectLst/>
                <a:latin typeface="BlinkMacSystemFont"/>
                <a:ea typeface="ＭＳ Ｐゴシック" panose="020B0600070205080204" pitchFamily="50" charset="-128"/>
                <a:cs typeface="ＭＳ Ｐゴシック" panose="020B0600070205080204" pitchFamily="50" charset="-128"/>
              </a:rPr>
              <a:t>Epub</a:t>
            </a:r>
            <a:r>
              <a:rPr lang="en-US" altLang="ja-JP" sz="1800" dirty="0">
                <a:solidFill>
                  <a:srgbClr val="212121"/>
                </a:solidFill>
                <a:effectLst/>
                <a:latin typeface="BlinkMacSystemFont"/>
                <a:ea typeface="ＭＳ Ｐゴシック" panose="020B0600070205080204" pitchFamily="50" charset="-128"/>
                <a:cs typeface="ＭＳ Ｐゴシック" panose="020B0600070205080204" pitchFamily="50" charset="-128"/>
              </a:rPr>
              <a:t> ahead of print. PMID: 34716441.</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34</a:t>
            </a:fld>
            <a:endParaRPr kumimoji="1" lang="ja-JP" altLang="en-US"/>
          </a:p>
        </p:txBody>
      </p:sp>
    </p:spTree>
    <p:extLst>
      <p:ext uri="{BB962C8B-B14F-4D97-AF65-F5344CB8AC3E}">
        <p14:creationId xmlns:p14="http://schemas.microsoft.com/office/powerpoint/2010/main" val="91060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The search for people who never get COVID (nature.com)</a:t>
            </a:r>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39</a:t>
            </a:fld>
            <a:endParaRPr kumimoji="1" lang="ja-JP" altLang="en-US"/>
          </a:p>
        </p:txBody>
      </p:sp>
    </p:spTree>
    <p:extLst>
      <p:ext uri="{BB962C8B-B14F-4D97-AF65-F5344CB8AC3E}">
        <p14:creationId xmlns:p14="http://schemas.microsoft.com/office/powerpoint/2010/main" val="340501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Scudellari</a:t>
            </a:r>
            <a:r>
              <a:rPr lang="en-US" altLang="ja-JP"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M</a:t>
            </a:r>
            <a:r>
              <a:rPr lang="ja-JP" altLang="ja-JP"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 science journalist in Boston, Massachusetts.</a:t>
            </a:r>
            <a:r>
              <a:rPr lang="ja-JP" altLang="ja-JP"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How the pandemic might play out in 2021 and beyond</a:t>
            </a:r>
            <a:r>
              <a:rPr lang="en-US" altLang="ja-JP"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i="1" dirty="0">
                <a:solidFill>
                  <a:srgbClr val="212121"/>
                </a:solidFill>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Nature</a:t>
            </a:r>
            <a:r>
              <a:rPr lang="en-US" altLang="ja-JP" dirty="0">
                <a:solidFill>
                  <a:srgbClr val="212121"/>
                </a:solidFill>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2020;584(7819):22-25. </a:t>
            </a:r>
            <a:endParaRPr kumimoji="1" lang="ja-JP" altLang="en-US" dirty="0"/>
          </a:p>
        </p:txBody>
      </p:sp>
      <p:sp>
        <p:nvSpPr>
          <p:cNvPr id="4" name="スライド番号プレースホルダー 3"/>
          <p:cNvSpPr>
            <a:spLocks noGrp="1"/>
          </p:cNvSpPr>
          <p:nvPr>
            <p:ph type="sldNum" sz="quarter" idx="5"/>
          </p:nvPr>
        </p:nvSpPr>
        <p:spPr/>
        <p:txBody>
          <a:bodyPr/>
          <a:lstStyle/>
          <a:p>
            <a:fld id="{052BA87C-4B0C-4026-A934-B8254BB47E49}" type="slidenum">
              <a:rPr kumimoji="1" lang="ja-JP" altLang="en-US" smtClean="0"/>
              <a:t>42</a:t>
            </a:fld>
            <a:endParaRPr kumimoji="1" lang="ja-JP" altLang="en-US"/>
          </a:p>
        </p:txBody>
      </p:sp>
    </p:spTree>
    <p:extLst>
      <p:ext uri="{BB962C8B-B14F-4D97-AF65-F5344CB8AC3E}">
        <p14:creationId xmlns:p14="http://schemas.microsoft.com/office/powerpoint/2010/main" val="413897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070BBD-67BC-42FD-8EF5-8EEAFB412C58}" type="slidenum">
              <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234755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b="0" i="0" u="none" strike="noStrike" baseline="0" dirty="0">
                <a:solidFill>
                  <a:srgbClr val="202020"/>
                </a:solidFill>
                <a:latin typeface="ＭＳ Ｐゴシック" panose="020B0600070205080204" pitchFamily="50" charset="-128"/>
                <a:ea typeface="ＭＳ Ｐゴシック" panose="020B0600070205080204" pitchFamily="50" charset="-128"/>
              </a:rPr>
              <a:t>Liu JY</a:t>
            </a:r>
            <a:r>
              <a:rPr lang="ja-JP" altLang="en-US" sz="1800" b="0" i="0" u="none" strike="noStrike" baseline="0" dirty="0">
                <a:solidFill>
                  <a:srgbClr val="202020"/>
                </a:solidFill>
                <a:latin typeface="ＭＳ Ｐゴシック" panose="020B0600070205080204" pitchFamily="50" charset="-128"/>
                <a:ea typeface="ＭＳ Ｐゴシック" panose="020B0600070205080204" pitchFamily="50" charset="-128"/>
              </a:rPr>
              <a:t>（</a:t>
            </a:r>
            <a:r>
              <a:rPr lang="en-US" altLang="ja-JP" sz="1800" b="0" i="0" u="none" strike="noStrike" baseline="0" dirty="0">
                <a:solidFill>
                  <a:srgbClr val="202020"/>
                </a:solidFill>
                <a:latin typeface="ＭＳ Ｐゴシック" panose="020B0600070205080204" pitchFamily="50" charset="-128"/>
                <a:ea typeface="ＭＳ Ｐゴシック" panose="020B0600070205080204" pitchFamily="50" charset="-128"/>
              </a:rPr>
              <a:t>Department of Family Medicine, Taipei Veterans General Hospital, Taipei, Taiwan, ROC.</a:t>
            </a:r>
            <a:r>
              <a:rPr lang="ja-JP" altLang="en-US" sz="1800" b="0" i="0" u="none" strike="noStrike" baseline="0" dirty="0">
                <a:solidFill>
                  <a:srgbClr val="202020"/>
                </a:solidFill>
                <a:latin typeface="ＭＳ Ｐゴシック" panose="020B0600070205080204" pitchFamily="50" charset="-128"/>
                <a:ea typeface="ＭＳ Ｐゴシック" panose="020B0600070205080204" pitchFamily="50" charset="-128"/>
              </a:rPr>
              <a:t>）</a:t>
            </a:r>
            <a:r>
              <a:rPr lang="en-US" altLang="ja-JP" sz="1800" b="0" i="0" u="none" strike="noStrike" baseline="0" dirty="0">
                <a:solidFill>
                  <a:srgbClr val="202020"/>
                </a:solidFill>
                <a:latin typeface="ＭＳ Ｐゴシック" panose="020B0600070205080204" pitchFamily="50" charset="-128"/>
                <a:ea typeface="ＭＳ Ｐゴシック" panose="020B0600070205080204" pitchFamily="50" charset="-128"/>
              </a:rPr>
              <a:t>, Chen TJ, Hou MC. </a:t>
            </a:r>
            <a:r>
              <a:rPr lang="en-US" altLang="ja-JP" sz="1800" b="0" i="0" u="none" strike="noStrike" baseline="0" dirty="0">
                <a:solidFill>
                  <a:srgbClr val="FF0000"/>
                </a:solidFill>
                <a:latin typeface="ＭＳ Ｐゴシック" panose="020B0600070205080204" pitchFamily="50" charset="-128"/>
                <a:ea typeface="ＭＳ Ｐゴシック" panose="020B0600070205080204" pitchFamily="50" charset="-128"/>
              </a:rPr>
              <a:t>Does COVID-19 vaccination cause excess </a:t>
            </a:r>
            <a:r>
              <a:rPr lang="en-US" altLang="ja-JP" sz="1800" b="0" i="0" u="none" strike="noStrike" baseline="0" dirty="0" err="1">
                <a:solidFill>
                  <a:srgbClr val="FF0000"/>
                </a:solidFill>
                <a:latin typeface="ＭＳ Ｐゴシック" panose="020B0600070205080204" pitchFamily="50" charset="-128"/>
                <a:ea typeface="ＭＳ Ｐゴシック" panose="020B0600070205080204" pitchFamily="50" charset="-128"/>
              </a:rPr>
              <a:t>deaths?</a:t>
            </a:r>
            <a:r>
              <a:rPr lang="en-US" altLang="ja-JP" sz="1800" b="0" i="0" u="none" strike="noStrike" baseline="0" dirty="0" err="1">
                <a:solidFill>
                  <a:srgbClr val="202020"/>
                </a:solidFill>
                <a:latin typeface="ＭＳ Ｐゴシック" panose="020B0600070205080204" pitchFamily="50" charset="-128"/>
                <a:ea typeface="ＭＳ Ｐゴシック" panose="020B0600070205080204" pitchFamily="50" charset="-128"/>
              </a:rPr>
              <a:t>J</a:t>
            </a:r>
            <a:r>
              <a:rPr lang="en-US" altLang="ja-JP" sz="1800" b="0" i="0" u="none" strike="noStrike" baseline="0" dirty="0">
                <a:solidFill>
                  <a:srgbClr val="202020"/>
                </a:solidFill>
                <a:latin typeface="ＭＳ Ｐゴシック" panose="020B0600070205080204" pitchFamily="50" charset="-128"/>
                <a:ea typeface="ＭＳ Ｐゴシック" panose="020B0600070205080204" pitchFamily="50" charset="-128"/>
              </a:rPr>
              <a:t> Chin Med Assoc.2021 Sep 1;84(9):811-812. </a:t>
            </a:r>
            <a:r>
              <a:rPr lang="en-US" altLang="ja-JP" sz="1800" b="0" i="0" u="none" strike="noStrike" baseline="0" dirty="0" err="1">
                <a:solidFill>
                  <a:srgbClr val="202020"/>
                </a:solidFill>
                <a:latin typeface="ＭＳ Ｐゴシック" panose="020B0600070205080204" pitchFamily="50" charset="-128"/>
                <a:ea typeface="ＭＳ Ｐゴシック" panose="020B0600070205080204" pitchFamily="50" charset="-128"/>
              </a:rPr>
              <a:t>doi</a:t>
            </a:r>
            <a:r>
              <a:rPr lang="en-US" altLang="ja-JP" sz="1800" b="0" i="0" u="none" strike="noStrike" baseline="0" dirty="0">
                <a:solidFill>
                  <a:srgbClr val="202020"/>
                </a:solidFill>
                <a:latin typeface="ＭＳ Ｐゴシック" panose="020B0600070205080204" pitchFamily="50" charset="-128"/>
                <a:ea typeface="ＭＳ Ｐゴシック" panose="020B0600070205080204" pitchFamily="50" charset="-128"/>
              </a:rPr>
              <a:t>: 10.1097/JCMA.0000000000000580. PMID: 34524211.</a:t>
            </a:r>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10</a:t>
            </a:fld>
            <a:endParaRPr kumimoji="1" lang="ja-JP" altLang="en-US"/>
          </a:p>
        </p:txBody>
      </p:sp>
    </p:spTree>
    <p:extLst>
      <p:ext uri="{BB962C8B-B14F-4D97-AF65-F5344CB8AC3E}">
        <p14:creationId xmlns:p14="http://schemas.microsoft.com/office/powerpoint/2010/main" val="21515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Evaluation of the BNT162b2 Covid-19 Vaccine in Children 5 to 11 Years of Age.</a:t>
            </a:r>
            <a:r>
              <a:rPr lang="en-US" altLang="ja-JP" sz="1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 Emmanuel B.et al.</a:t>
            </a:r>
            <a:r>
              <a:rPr lang="en-US" altLang="ja-JP" sz="1200" dirty="0">
                <a:solidFill>
                  <a:srgbClr val="666666"/>
                </a:solidFill>
                <a:effectLst/>
                <a:latin typeface="Meiryo UI" panose="020B0604030504040204" pitchFamily="50" charset="-128"/>
                <a:ea typeface="Meiryo UI" panose="020B0604030504040204" pitchFamily="50" charset="-128"/>
                <a:cs typeface="Helvetica" panose="020B0604020202020204" pitchFamily="34" charset="0"/>
              </a:rPr>
              <a:t> </a:t>
            </a:r>
            <a:r>
              <a:rPr lang="en-US" altLang="ja-JP" sz="1200" dirty="0">
                <a:solidFill>
                  <a:srgbClr val="666666"/>
                </a:solidFill>
                <a:effectLst/>
                <a:highlight>
                  <a:srgbClr val="FFFF00"/>
                </a:highlight>
                <a:latin typeface="Meiryo UI" panose="020B0604030504040204" pitchFamily="50" charset="-128"/>
                <a:ea typeface="Meiryo UI" panose="020B0604030504040204" pitchFamily="50" charset="-128"/>
                <a:cs typeface="Helvetica" panose="020B0604020202020204" pitchFamily="34" charset="0"/>
              </a:rPr>
              <a:t>N </a:t>
            </a:r>
            <a:r>
              <a:rPr lang="en-US" altLang="ja-JP" sz="1200" dirty="0" err="1">
                <a:solidFill>
                  <a:srgbClr val="666666"/>
                </a:solidFill>
                <a:effectLst/>
                <a:highlight>
                  <a:srgbClr val="FFFF00"/>
                </a:highlight>
                <a:latin typeface="Meiryo UI" panose="020B0604030504040204" pitchFamily="50" charset="-128"/>
                <a:ea typeface="Meiryo UI" panose="020B0604030504040204" pitchFamily="50" charset="-128"/>
                <a:cs typeface="Helvetica" panose="020B0604020202020204" pitchFamily="34" charset="0"/>
              </a:rPr>
              <a:t>Engl</a:t>
            </a:r>
            <a:r>
              <a:rPr lang="en-US" altLang="ja-JP" sz="1200" dirty="0">
                <a:solidFill>
                  <a:srgbClr val="666666"/>
                </a:solidFill>
                <a:effectLst/>
                <a:highlight>
                  <a:srgbClr val="FFFF00"/>
                </a:highlight>
                <a:latin typeface="Meiryo UI" panose="020B0604030504040204" pitchFamily="50" charset="-128"/>
                <a:ea typeface="Meiryo UI" panose="020B0604030504040204" pitchFamily="50" charset="-128"/>
                <a:cs typeface="Helvetica" panose="020B0604020202020204" pitchFamily="34" charset="0"/>
              </a:rPr>
              <a:t> J Med</a:t>
            </a:r>
            <a:r>
              <a:rPr lang="en-US" altLang="ja-JP" sz="1200" dirty="0">
                <a:solidFill>
                  <a:srgbClr val="666666"/>
                </a:solidFill>
                <a:effectLst/>
                <a:latin typeface="Meiryo UI" panose="020B0604030504040204" pitchFamily="50" charset="-128"/>
                <a:ea typeface="Meiryo UI" panose="020B0604030504040204" pitchFamily="50" charset="-128"/>
                <a:cs typeface="Helvetica" panose="020B0604020202020204" pitchFamily="34" charset="0"/>
              </a:rPr>
              <a:t> 2022; 386:35-46</a:t>
            </a:r>
          </a:p>
          <a:p>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11</a:t>
            </a:fld>
            <a:endParaRPr kumimoji="1" lang="ja-JP" altLang="en-US"/>
          </a:p>
        </p:txBody>
      </p:sp>
    </p:spTree>
    <p:extLst>
      <p:ext uri="{BB962C8B-B14F-4D97-AF65-F5344CB8AC3E}">
        <p14:creationId xmlns:p14="http://schemas.microsoft.com/office/powerpoint/2010/main" val="215681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920</a:t>
            </a:r>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12</a:t>
            </a:fld>
            <a:endParaRPr kumimoji="1" lang="ja-JP" altLang="en-US"/>
          </a:p>
        </p:txBody>
      </p:sp>
    </p:spTree>
    <p:extLst>
      <p:ext uri="{BB962C8B-B14F-4D97-AF65-F5344CB8AC3E}">
        <p14:creationId xmlns:p14="http://schemas.microsoft.com/office/powerpoint/2010/main" val="231151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COVID-19</a:t>
            </a:r>
            <a:r>
              <a:rPr lang="ja-JP" altLang="en-US" dirty="0">
                <a:hlinkClick r:id="rId3"/>
              </a:rPr>
              <a:t>流行予測 </a:t>
            </a:r>
            <a:r>
              <a:rPr lang="en-US" altLang="ja-JP" dirty="0">
                <a:hlinkClick r:id="rId3"/>
              </a:rPr>
              <a:t>- </a:t>
            </a:r>
            <a:r>
              <a:rPr lang="ja-JP" altLang="en-US" dirty="0">
                <a:hlinkClick r:id="rId3"/>
              </a:rPr>
              <a:t>東北大学 下水中ノロウイルス濃度情報発信サイト </a:t>
            </a:r>
            <a:r>
              <a:rPr lang="en-US" altLang="ja-JP" dirty="0">
                <a:hlinkClick r:id="rId3"/>
              </a:rPr>
              <a:t>(novinsewage.com)</a:t>
            </a:r>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16</a:t>
            </a:fld>
            <a:endParaRPr kumimoji="1" lang="ja-JP" altLang="en-US"/>
          </a:p>
        </p:txBody>
      </p:sp>
    </p:spTree>
    <p:extLst>
      <p:ext uri="{BB962C8B-B14F-4D97-AF65-F5344CB8AC3E}">
        <p14:creationId xmlns:p14="http://schemas.microsoft.com/office/powerpoint/2010/main" val="91835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Kupferschmidt</a:t>
            </a:r>
            <a:r>
              <a:rPr lang="en-US" altLang="ja-JP" sz="12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 K, Vogel G. </a:t>
            </a:r>
            <a:r>
              <a:rPr lang="en-US" altLang="ja-JP" sz="12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Omicron threat remains fuzzy as cases explode. </a:t>
            </a:r>
            <a:r>
              <a:rPr lang="en-US" altLang="ja-JP" sz="1200" dirty="0">
                <a:solidFill>
                  <a:srgbClr val="212121"/>
                </a:solidFill>
                <a:effectLst/>
                <a:highlight>
                  <a:srgbClr val="FFFF00"/>
                </a:highlight>
                <a:latin typeface="Meiryo UI" panose="020B0604030504040204" pitchFamily="50" charset="-128"/>
                <a:ea typeface="Meiryo UI" panose="020B0604030504040204" pitchFamily="50" charset="-128"/>
                <a:cs typeface="ＭＳ Ｐゴシック" panose="020B0600070205080204" pitchFamily="50" charset="-128"/>
              </a:rPr>
              <a:t>Science</a:t>
            </a:r>
            <a:r>
              <a:rPr lang="en-US" altLang="ja-JP" sz="12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 2022 Jan 7;375(6576):9-10. </a:t>
            </a:r>
            <a:r>
              <a:rPr lang="en-US" altLang="ja-JP" sz="1200" dirty="0" err="1">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doi</a:t>
            </a:r>
            <a:r>
              <a:rPr lang="en-US" altLang="ja-JP" sz="12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 10.1126/science.acz9928. </a:t>
            </a:r>
            <a:r>
              <a:rPr lang="en-US" altLang="ja-JP" sz="1200" dirty="0" err="1">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Epub</a:t>
            </a:r>
            <a:r>
              <a:rPr lang="en-US" altLang="ja-JP" sz="12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 2022 Jan 6. PMID: 34990256.</a:t>
            </a:r>
          </a:p>
          <a:p>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22</a:t>
            </a:fld>
            <a:endParaRPr kumimoji="1" lang="ja-JP" altLang="en-US"/>
          </a:p>
        </p:txBody>
      </p:sp>
    </p:spTree>
    <p:extLst>
      <p:ext uri="{BB962C8B-B14F-4D97-AF65-F5344CB8AC3E}">
        <p14:creationId xmlns:p14="http://schemas.microsoft.com/office/powerpoint/2010/main" val="154934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hlinkClick r:id="rId3"/>
              </a:rPr>
              <a:t>コロナワクチンの「ブースター接種」とは　なぜ必要？：朝日新聞デジタル </a:t>
            </a:r>
            <a:r>
              <a:rPr lang="en-US" altLang="ja-JP" dirty="0">
                <a:hlinkClick r:id="rId3"/>
              </a:rPr>
              <a:t>(asahi.com)</a:t>
            </a:r>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27</a:t>
            </a:fld>
            <a:endParaRPr kumimoji="1" lang="ja-JP" altLang="en-US"/>
          </a:p>
        </p:txBody>
      </p:sp>
    </p:spTree>
    <p:extLst>
      <p:ext uri="{BB962C8B-B14F-4D97-AF65-F5344CB8AC3E}">
        <p14:creationId xmlns:p14="http://schemas.microsoft.com/office/powerpoint/2010/main" val="296068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err="1">
                <a:solidFill>
                  <a:srgbClr val="212121"/>
                </a:solidFill>
                <a:effectLst/>
                <a:latin typeface="BlinkMacSystemFont"/>
              </a:rPr>
              <a:t>Iuliano</a:t>
            </a:r>
            <a:r>
              <a:rPr lang="en-US" altLang="ja-JP" b="0" i="0" dirty="0">
                <a:solidFill>
                  <a:srgbClr val="212121"/>
                </a:solidFill>
                <a:effectLst/>
                <a:latin typeface="BlinkMacSystemFont"/>
              </a:rPr>
              <a:t> AD, </a:t>
            </a:r>
            <a:r>
              <a:rPr lang="en-US" altLang="ja-JP" b="0" i="0" dirty="0" err="1">
                <a:solidFill>
                  <a:srgbClr val="212121"/>
                </a:solidFill>
                <a:effectLst/>
                <a:latin typeface="BlinkMacSystemFont"/>
              </a:rPr>
              <a:t>Brunkard</a:t>
            </a:r>
            <a:r>
              <a:rPr lang="en-US" altLang="ja-JP" b="0" i="0" dirty="0">
                <a:solidFill>
                  <a:srgbClr val="212121"/>
                </a:solidFill>
                <a:effectLst/>
                <a:latin typeface="BlinkMacSystemFont"/>
              </a:rPr>
              <a:t> JM, Boehmer TK, Peterson E, Adjei S, Binder AM, Cobb S, Graff P, Hidalgo P, </a:t>
            </a:r>
            <a:r>
              <a:rPr lang="en-US" altLang="ja-JP" b="0" i="0" dirty="0" err="1">
                <a:solidFill>
                  <a:srgbClr val="212121"/>
                </a:solidFill>
                <a:effectLst/>
                <a:latin typeface="BlinkMacSystemFont"/>
              </a:rPr>
              <a:t>Panaggio</a:t>
            </a:r>
            <a:r>
              <a:rPr lang="en-US" altLang="ja-JP" b="0" i="0" dirty="0">
                <a:solidFill>
                  <a:srgbClr val="212121"/>
                </a:solidFill>
                <a:effectLst/>
                <a:latin typeface="BlinkMacSystemFont"/>
              </a:rPr>
              <a:t> MJ, Rainey JJ, Rao P, </a:t>
            </a:r>
            <a:r>
              <a:rPr lang="en-US" altLang="ja-JP" b="0" i="0" dirty="0" err="1">
                <a:solidFill>
                  <a:srgbClr val="212121"/>
                </a:solidFill>
                <a:effectLst/>
                <a:latin typeface="BlinkMacSystemFont"/>
              </a:rPr>
              <a:t>Soetebier</a:t>
            </a:r>
            <a:r>
              <a:rPr lang="en-US" altLang="ja-JP" b="0" i="0" dirty="0">
                <a:solidFill>
                  <a:srgbClr val="212121"/>
                </a:solidFill>
                <a:effectLst/>
                <a:latin typeface="BlinkMacSystemFont"/>
              </a:rPr>
              <a:t> K, </a:t>
            </a:r>
            <a:r>
              <a:rPr lang="en-US" altLang="ja-JP" b="0" i="0" dirty="0" err="1">
                <a:solidFill>
                  <a:srgbClr val="212121"/>
                </a:solidFill>
                <a:effectLst/>
                <a:latin typeface="BlinkMacSystemFont"/>
              </a:rPr>
              <a:t>Wacaster</a:t>
            </a:r>
            <a:r>
              <a:rPr lang="en-US" altLang="ja-JP" b="0" i="0" dirty="0">
                <a:solidFill>
                  <a:srgbClr val="212121"/>
                </a:solidFill>
                <a:effectLst/>
                <a:latin typeface="BlinkMacSystemFont"/>
              </a:rPr>
              <a:t> S, Ai C, Gupta V, Molinari NM, Ritchey MD. Trends in Disease Severity and Health Care Utilization During the Early Omicron Variant Period Compared with Previous SARS-CoV-2 High Transmission Periods - United States, December 2020-January 2022. MMWR </a:t>
            </a:r>
            <a:r>
              <a:rPr lang="en-US" altLang="ja-JP" b="0" i="0" dirty="0" err="1">
                <a:solidFill>
                  <a:srgbClr val="212121"/>
                </a:solidFill>
                <a:effectLst/>
                <a:latin typeface="BlinkMacSystemFont"/>
              </a:rPr>
              <a:t>Morb</a:t>
            </a:r>
            <a:r>
              <a:rPr lang="en-US" altLang="ja-JP" b="0" i="0" dirty="0">
                <a:solidFill>
                  <a:srgbClr val="212121"/>
                </a:solidFill>
                <a:effectLst/>
                <a:latin typeface="BlinkMacSystemFont"/>
              </a:rPr>
              <a:t> Mortal </a:t>
            </a:r>
            <a:r>
              <a:rPr lang="en-US" altLang="ja-JP" b="0" i="0" dirty="0" err="1">
                <a:solidFill>
                  <a:srgbClr val="212121"/>
                </a:solidFill>
                <a:effectLst/>
                <a:latin typeface="BlinkMacSystemFont"/>
              </a:rPr>
              <a:t>Wkly</a:t>
            </a:r>
            <a:r>
              <a:rPr lang="en-US" altLang="ja-JP" b="0" i="0" dirty="0">
                <a:solidFill>
                  <a:srgbClr val="212121"/>
                </a:solidFill>
                <a:effectLst/>
                <a:latin typeface="BlinkMacSystemFont"/>
              </a:rPr>
              <a:t> Rep. 2022 Jan 28;71(4):146-152. </a:t>
            </a:r>
            <a:r>
              <a:rPr lang="en-US" altLang="ja-JP" b="0" i="0" dirty="0" err="1">
                <a:solidFill>
                  <a:srgbClr val="212121"/>
                </a:solidFill>
                <a:effectLst/>
                <a:latin typeface="BlinkMacSystemFont"/>
              </a:rPr>
              <a:t>doi</a:t>
            </a:r>
            <a:r>
              <a:rPr lang="en-US" altLang="ja-JP" b="0" i="0" dirty="0">
                <a:solidFill>
                  <a:srgbClr val="212121"/>
                </a:solidFill>
                <a:effectLst/>
                <a:latin typeface="BlinkMacSystemFont"/>
              </a:rPr>
              <a:t>: 10.15585/mmwr.mm7104e4. PMID: 35085225.</a:t>
            </a:r>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30</a:t>
            </a:fld>
            <a:endParaRPr kumimoji="1" lang="ja-JP" altLang="en-US"/>
          </a:p>
        </p:txBody>
      </p:sp>
    </p:spTree>
    <p:extLst>
      <p:ext uri="{BB962C8B-B14F-4D97-AF65-F5344CB8AC3E}">
        <p14:creationId xmlns:p14="http://schemas.microsoft.com/office/powerpoint/2010/main" val="105145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r>
              <a:rPr kumimoji="1" lang="ja-JP" altLang="en-US" dirty="0"/>
              <a:t>月</a:t>
            </a:r>
            <a:r>
              <a:rPr kumimoji="1" lang="en-US" altLang="ja-JP" dirty="0"/>
              <a:t>11</a:t>
            </a:r>
            <a:r>
              <a:rPr kumimoji="1" lang="ja-JP" altLang="en-US" dirty="0"/>
              <a:t>日</a:t>
            </a:r>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32</a:t>
            </a:fld>
            <a:endParaRPr kumimoji="1" lang="ja-JP" altLang="en-US"/>
          </a:p>
        </p:txBody>
      </p:sp>
    </p:spTree>
    <p:extLst>
      <p:ext uri="{BB962C8B-B14F-4D97-AF65-F5344CB8AC3E}">
        <p14:creationId xmlns:p14="http://schemas.microsoft.com/office/powerpoint/2010/main" val="229775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1896A4-1CCF-426F-87B2-30872FB51F62}"/>
              </a:ext>
            </a:extLst>
          </p:cNvPr>
          <p:cNvSpPr>
            <a:spLocks noGrp="1"/>
          </p:cNvSpPr>
          <p:nvPr>
            <p:ph type="ctrTitle"/>
          </p:nvPr>
        </p:nvSpPr>
        <p:spPr>
          <a:xfrm>
            <a:off x="1257300" y="1271588"/>
            <a:ext cx="7543800" cy="2706687"/>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B1BC657-83C3-4B78-BDB9-4597A582FACE}"/>
              </a:ext>
            </a:extLst>
          </p:cNvPr>
          <p:cNvSpPr>
            <a:spLocks noGrp="1"/>
          </p:cNvSpPr>
          <p:nvPr>
            <p:ph type="subTitle" idx="1"/>
          </p:nvPr>
        </p:nvSpPr>
        <p:spPr>
          <a:xfrm>
            <a:off x="1257300" y="4083050"/>
            <a:ext cx="75438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958976A-3196-41FD-B60E-0BFB3C6DAD2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50CA5996-21C1-46B4-847E-C7DA1CD57B6C}"/>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4AA74594-8E4E-4D43-BEA9-9420336FACAB}"/>
              </a:ext>
            </a:extLst>
          </p:cNvPr>
          <p:cNvSpPr>
            <a:spLocks noGrp="1"/>
          </p:cNvSpPr>
          <p:nvPr>
            <p:ph type="sldNum" sz="quarter" idx="12"/>
          </p:nvPr>
        </p:nvSpPr>
        <p:spPr/>
        <p:txBody>
          <a:bodyPr/>
          <a:lstStyle>
            <a:lvl1pPr>
              <a:defRPr/>
            </a:lvl1pPr>
          </a:lstStyle>
          <a:p>
            <a:fld id="{8B8FAEC2-F7EF-4C0B-8410-8BCC851C5364}" type="slidenum">
              <a:rPr lang="en-US" altLang="ja-JP"/>
              <a:pPr/>
              <a:t>‹#›</a:t>
            </a:fld>
            <a:endParaRPr lang="en-US" altLang="ja-JP"/>
          </a:p>
        </p:txBody>
      </p:sp>
    </p:spTree>
    <p:extLst>
      <p:ext uri="{BB962C8B-B14F-4D97-AF65-F5344CB8AC3E}">
        <p14:creationId xmlns:p14="http://schemas.microsoft.com/office/powerpoint/2010/main" val="337054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EC987-CA1E-417F-8D21-0588195B6579}"/>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C13000-553C-498C-BE3C-C1A0DFA5896C}"/>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14F8F64-6F48-4495-8127-AB65F6D021B1}"/>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26EE2F65-8297-42AB-9509-EFC683E5884A}"/>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6F30878-0580-42F9-973C-01DA9879576A}"/>
              </a:ext>
            </a:extLst>
          </p:cNvPr>
          <p:cNvSpPr>
            <a:spLocks noGrp="1"/>
          </p:cNvSpPr>
          <p:nvPr>
            <p:ph type="sldNum" sz="quarter" idx="12"/>
          </p:nvPr>
        </p:nvSpPr>
        <p:spPr/>
        <p:txBody>
          <a:bodyPr/>
          <a:lstStyle>
            <a:lvl1pPr>
              <a:defRPr/>
            </a:lvl1pPr>
          </a:lstStyle>
          <a:p>
            <a:fld id="{954B8835-705E-4870-989B-A576EEC97FC0}" type="slidenum">
              <a:rPr lang="en-US" altLang="ja-JP"/>
              <a:pPr/>
              <a:t>‹#›</a:t>
            </a:fld>
            <a:endParaRPr lang="en-US" altLang="ja-JP"/>
          </a:p>
        </p:txBody>
      </p:sp>
    </p:spTree>
    <p:extLst>
      <p:ext uri="{BB962C8B-B14F-4D97-AF65-F5344CB8AC3E}">
        <p14:creationId xmlns:p14="http://schemas.microsoft.com/office/powerpoint/2010/main" val="74628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DEE03CD-05C3-46A3-8D86-4BDA5A525FF1}"/>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572492-18E2-4267-BF53-1AB16A5E17B7}"/>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1090DCD-9C2C-4623-8B2A-E2EE3E0D47C7}"/>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FA1DC810-DFEB-49ED-A77B-D64AD5F4E851}"/>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8F008BE8-67CD-4CD0-BCCF-6DD444DCF605}"/>
              </a:ext>
            </a:extLst>
          </p:cNvPr>
          <p:cNvSpPr>
            <a:spLocks noGrp="1"/>
          </p:cNvSpPr>
          <p:nvPr>
            <p:ph type="sldNum" sz="quarter" idx="12"/>
          </p:nvPr>
        </p:nvSpPr>
        <p:spPr/>
        <p:txBody>
          <a:bodyPr/>
          <a:lstStyle>
            <a:lvl1pPr>
              <a:defRPr/>
            </a:lvl1pPr>
          </a:lstStyle>
          <a:p>
            <a:fld id="{65140C27-A073-4356-89B7-0B9DA5F4CE03}" type="slidenum">
              <a:rPr lang="en-US" altLang="ja-JP"/>
              <a:pPr/>
              <a:t>‹#›</a:t>
            </a:fld>
            <a:endParaRPr lang="en-US" altLang="ja-JP"/>
          </a:p>
        </p:txBody>
      </p:sp>
    </p:spTree>
    <p:extLst>
      <p:ext uri="{BB962C8B-B14F-4D97-AF65-F5344CB8AC3E}">
        <p14:creationId xmlns:p14="http://schemas.microsoft.com/office/powerpoint/2010/main" val="320809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340689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75162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2250858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27977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ja-JP" altLang="en-US"/>
              <a:t>マスター テキストの書式設定</a:t>
            </a:r>
          </a:p>
        </p:txBody>
      </p:sp>
      <p:sp>
        <p:nvSpPr>
          <p:cNvPr id="4" name="Content Placeholder 3"/>
          <p:cNvSpPr>
            <a:spLocks noGrp="1"/>
          </p:cNvSpPr>
          <p:nvPr>
            <p:ph sz="half" idx="2"/>
          </p:nvPr>
        </p:nvSpPr>
        <p:spPr>
          <a:xfrm>
            <a:off x="692826" y="2839085"/>
            <a:ext cx="4255174" cy="41758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ja-JP" altLang="en-US"/>
              <a:t>マスター テキストの書式設定</a:t>
            </a:r>
          </a:p>
        </p:txBody>
      </p:sp>
      <p:sp>
        <p:nvSpPr>
          <p:cNvPr id="6" name="Content Placeholder 5"/>
          <p:cNvSpPr>
            <a:spLocks noGrp="1"/>
          </p:cNvSpPr>
          <p:nvPr>
            <p:ph sz="quarter" idx="4"/>
          </p:nvPr>
        </p:nvSpPr>
        <p:spPr>
          <a:xfrm>
            <a:off x="5092066" y="2839085"/>
            <a:ext cx="4276130" cy="41758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227256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260524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62517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ja-JP" altLang="en-US"/>
              <a:t>マスター タイトルの書式設定</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343157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825747-6EFE-44D4-B4C0-82C608FA75F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B7B93CE-59CF-400D-8802-CBEFAE74E6A7}"/>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92C76F2-01A5-41DD-B114-B53086F04E5B}"/>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24FE90F-30FB-4150-A490-35D30B2D0C8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FCB70B05-E216-44B5-BB7F-DC90E5118F10}"/>
              </a:ext>
            </a:extLst>
          </p:cNvPr>
          <p:cNvSpPr>
            <a:spLocks noGrp="1"/>
          </p:cNvSpPr>
          <p:nvPr>
            <p:ph type="sldNum" sz="quarter" idx="12"/>
          </p:nvPr>
        </p:nvSpPr>
        <p:spPr/>
        <p:txBody>
          <a:bodyPr/>
          <a:lstStyle>
            <a:lvl1pPr>
              <a:defRPr/>
            </a:lvl1pPr>
          </a:lstStyle>
          <a:p>
            <a:fld id="{B616BA52-8251-486C-BC6A-E3867230115E}" type="slidenum">
              <a:rPr lang="en-US" altLang="ja-JP"/>
              <a:pPr/>
              <a:t>‹#›</a:t>
            </a:fld>
            <a:endParaRPr lang="en-US" altLang="ja-JP"/>
          </a:p>
        </p:txBody>
      </p:sp>
    </p:spTree>
    <p:extLst>
      <p:ext uri="{BB962C8B-B14F-4D97-AF65-F5344CB8AC3E}">
        <p14:creationId xmlns:p14="http://schemas.microsoft.com/office/powerpoint/2010/main" val="1543696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3630086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2476828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C035B8-6A60-4EA8-8F96-2EC91C061F04}" type="datetimeFigureOut">
              <a:rPr kumimoji="1" lang="ja-JP" altLang="en-US" smtClean="0"/>
              <a:t>2022/2/13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80896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AA7C9B-403D-4C8D-8717-0512E5852099}"/>
              </a:ext>
            </a:extLst>
          </p:cNvPr>
          <p:cNvSpPr>
            <a:spLocks noGrp="1"/>
          </p:cNvSpPr>
          <p:nvPr>
            <p:ph type="title"/>
          </p:nvPr>
        </p:nvSpPr>
        <p:spPr>
          <a:xfrm>
            <a:off x="685800" y="1938338"/>
            <a:ext cx="8675688" cy="3232150"/>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93AF674-0315-4C7C-9882-95651EEFBDBE}"/>
              </a:ext>
            </a:extLst>
          </p:cNvPr>
          <p:cNvSpPr>
            <a:spLocks noGrp="1"/>
          </p:cNvSpPr>
          <p:nvPr>
            <p:ph type="body" idx="1"/>
          </p:nvPr>
        </p:nvSpPr>
        <p:spPr>
          <a:xfrm>
            <a:off x="685800" y="5200650"/>
            <a:ext cx="8675688" cy="17002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9B85CF2B-BC9B-45FC-8EDE-0AB0A014BCB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1A6CE59F-755C-49D9-909E-A8F225BC22B8}"/>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1724A39D-2BC8-4927-8523-31DFB568229A}"/>
              </a:ext>
            </a:extLst>
          </p:cNvPr>
          <p:cNvSpPr>
            <a:spLocks noGrp="1"/>
          </p:cNvSpPr>
          <p:nvPr>
            <p:ph type="sldNum" sz="quarter" idx="12"/>
          </p:nvPr>
        </p:nvSpPr>
        <p:spPr/>
        <p:txBody>
          <a:bodyPr/>
          <a:lstStyle>
            <a:lvl1pPr>
              <a:defRPr/>
            </a:lvl1pPr>
          </a:lstStyle>
          <a:p>
            <a:fld id="{04C46ADE-42DC-4FFA-A372-98BCF5E41139}" type="slidenum">
              <a:rPr lang="en-US" altLang="ja-JP"/>
              <a:pPr/>
              <a:t>‹#›</a:t>
            </a:fld>
            <a:endParaRPr lang="en-US" altLang="ja-JP"/>
          </a:p>
        </p:txBody>
      </p:sp>
    </p:spTree>
    <p:extLst>
      <p:ext uri="{BB962C8B-B14F-4D97-AF65-F5344CB8AC3E}">
        <p14:creationId xmlns:p14="http://schemas.microsoft.com/office/powerpoint/2010/main" val="250863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4DF86-F1D6-441B-BF83-F9BDE174BA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41C0E435-EDD5-4B8D-A176-126EE4C0E5BC}"/>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B8A4E92-9871-40D4-B3A4-AC138B2A114B}"/>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887F67BD-1CDD-4481-95EF-A39C6A297A6C}"/>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B0DC92F3-D000-44A6-9881-C0730929700B}"/>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5311AE75-FE70-475B-874D-3B49206D2001}"/>
              </a:ext>
            </a:extLst>
          </p:cNvPr>
          <p:cNvSpPr>
            <a:spLocks noGrp="1"/>
          </p:cNvSpPr>
          <p:nvPr>
            <p:ph type="sldNum" sz="quarter" idx="12"/>
          </p:nvPr>
        </p:nvSpPr>
        <p:spPr/>
        <p:txBody>
          <a:bodyPr/>
          <a:lstStyle>
            <a:lvl1pPr>
              <a:defRPr/>
            </a:lvl1pPr>
          </a:lstStyle>
          <a:p>
            <a:fld id="{B200785D-CAE3-4A72-B6B6-FDBD4C8D8287}" type="slidenum">
              <a:rPr lang="en-US" altLang="ja-JP"/>
              <a:pPr/>
              <a:t>‹#›</a:t>
            </a:fld>
            <a:endParaRPr lang="en-US" altLang="ja-JP"/>
          </a:p>
        </p:txBody>
      </p:sp>
    </p:spTree>
    <p:extLst>
      <p:ext uri="{BB962C8B-B14F-4D97-AF65-F5344CB8AC3E}">
        <p14:creationId xmlns:p14="http://schemas.microsoft.com/office/powerpoint/2010/main" val="86025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C1E7C0-B401-4567-9E4C-89560B0E1C85}"/>
              </a:ext>
            </a:extLst>
          </p:cNvPr>
          <p:cNvSpPr>
            <a:spLocks noGrp="1"/>
          </p:cNvSpPr>
          <p:nvPr>
            <p:ph type="title"/>
          </p:nvPr>
        </p:nvSpPr>
        <p:spPr>
          <a:xfrm>
            <a:off x="692150" y="414338"/>
            <a:ext cx="8675688" cy="1501775"/>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4758A53-475E-4AC7-845F-2C2FF2AA1AF8}"/>
              </a:ext>
            </a:extLst>
          </p:cNvPr>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90471379-DB7D-4560-AE1C-4D2B8E319B18}"/>
              </a:ext>
            </a:extLst>
          </p:cNvPr>
          <p:cNvSpPr>
            <a:spLocks noGrp="1"/>
          </p:cNvSpPr>
          <p:nvPr>
            <p:ph sz="half" idx="2"/>
          </p:nvPr>
        </p:nvSpPr>
        <p:spPr>
          <a:xfrm>
            <a:off x="692150" y="2838450"/>
            <a:ext cx="4256088" cy="41767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568F01DC-72FB-4421-A70A-C81BA20E53B0}"/>
              </a:ext>
            </a:extLst>
          </p:cNvPr>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2E3DA76-6248-49C7-B178-89970C963D4B}"/>
              </a:ext>
            </a:extLst>
          </p:cNvPr>
          <p:cNvSpPr>
            <a:spLocks noGrp="1"/>
          </p:cNvSpPr>
          <p:nvPr>
            <p:ph sz="quarter" idx="4"/>
          </p:nvPr>
        </p:nvSpPr>
        <p:spPr>
          <a:xfrm>
            <a:off x="5092700" y="2838450"/>
            <a:ext cx="4275138" cy="41767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3DC0387D-7E75-4FEF-9CF7-BDC2576AC707}"/>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4C5A7B9F-5F93-42ED-B85D-C32374F899B7}"/>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C0B7B830-B45E-4B08-AE7C-5696E61D04B2}"/>
              </a:ext>
            </a:extLst>
          </p:cNvPr>
          <p:cNvSpPr>
            <a:spLocks noGrp="1"/>
          </p:cNvSpPr>
          <p:nvPr>
            <p:ph type="sldNum" sz="quarter" idx="12"/>
          </p:nvPr>
        </p:nvSpPr>
        <p:spPr/>
        <p:txBody>
          <a:bodyPr/>
          <a:lstStyle>
            <a:lvl1pPr>
              <a:defRPr/>
            </a:lvl1pPr>
          </a:lstStyle>
          <a:p>
            <a:fld id="{EC1AE53E-F1E4-4811-A890-2F1A2C949275}" type="slidenum">
              <a:rPr lang="en-US" altLang="ja-JP"/>
              <a:pPr/>
              <a:t>‹#›</a:t>
            </a:fld>
            <a:endParaRPr lang="en-US" altLang="ja-JP"/>
          </a:p>
        </p:txBody>
      </p:sp>
    </p:spTree>
    <p:extLst>
      <p:ext uri="{BB962C8B-B14F-4D97-AF65-F5344CB8AC3E}">
        <p14:creationId xmlns:p14="http://schemas.microsoft.com/office/powerpoint/2010/main" val="71065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48D7-337B-471D-AA28-32B66AD7946C}"/>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1CE2432-E346-49CE-BD69-716FAC93EFE2}"/>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67BE03EE-031A-49E2-9E77-98C9C88C2A39}"/>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98996E5E-1005-47AF-8532-EDF133C239D8}"/>
              </a:ext>
            </a:extLst>
          </p:cNvPr>
          <p:cNvSpPr>
            <a:spLocks noGrp="1"/>
          </p:cNvSpPr>
          <p:nvPr>
            <p:ph type="sldNum" sz="quarter" idx="12"/>
          </p:nvPr>
        </p:nvSpPr>
        <p:spPr/>
        <p:txBody>
          <a:bodyPr/>
          <a:lstStyle>
            <a:lvl1pPr>
              <a:defRPr/>
            </a:lvl1pPr>
          </a:lstStyle>
          <a:p>
            <a:fld id="{BFD7004B-BD87-428A-9A72-852C0BCC3811}" type="slidenum">
              <a:rPr lang="en-US" altLang="ja-JP"/>
              <a:pPr/>
              <a:t>‹#›</a:t>
            </a:fld>
            <a:endParaRPr lang="en-US" altLang="ja-JP"/>
          </a:p>
        </p:txBody>
      </p:sp>
    </p:spTree>
    <p:extLst>
      <p:ext uri="{BB962C8B-B14F-4D97-AF65-F5344CB8AC3E}">
        <p14:creationId xmlns:p14="http://schemas.microsoft.com/office/powerpoint/2010/main" val="94229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7296626-C1B7-4BFD-8627-B36E9149C52A}"/>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701BE502-30D4-439F-8E0E-E745D3DCFAF5}"/>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6A0E213B-E677-4354-AEA4-AC13017569D3}"/>
              </a:ext>
            </a:extLst>
          </p:cNvPr>
          <p:cNvSpPr>
            <a:spLocks noGrp="1"/>
          </p:cNvSpPr>
          <p:nvPr>
            <p:ph type="sldNum" sz="quarter" idx="12"/>
          </p:nvPr>
        </p:nvSpPr>
        <p:spPr/>
        <p:txBody>
          <a:bodyPr/>
          <a:lstStyle>
            <a:lvl1pPr>
              <a:defRPr/>
            </a:lvl1pPr>
          </a:lstStyle>
          <a:p>
            <a:fld id="{32850CF2-BBF2-4A3E-B772-5EF3CF372A2E}" type="slidenum">
              <a:rPr lang="en-US" altLang="ja-JP"/>
              <a:pPr/>
              <a:t>‹#›</a:t>
            </a:fld>
            <a:endParaRPr lang="en-US" altLang="ja-JP"/>
          </a:p>
        </p:txBody>
      </p:sp>
    </p:spTree>
    <p:extLst>
      <p:ext uri="{BB962C8B-B14F-4D97-AF65-F5344CB8AC3E}">
        <p14:creationId xmlns:p14="http://schemas.microsoft.com/office/powerpoint/2010/main" val="133880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98C0D-E0D6-47AA-8DDF-B3BF6232C311}"/>
              </a:ext>
            </a:extLst>
          </p:cNvPr>
          <p:cNvSpPr>
            <a:spLocks noGrp="1"/>
          </p:cNvSpPr>
          <p:nvPr>
            <p:ph type="title"/>
          </p:nvPr>
        </p:nvSpPr>
        <p:spPr>
          <a:xfrm>
            <a:off x="692150" y="517525"/>
            <a:ext cx="3244850" cy="1814513"/>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DBC2170-334B-41A1-8029-5D73F3272802}"/>
              </a:ext>
            </a:extLst>
          </p:cNvPr>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7266137D-2238-4DCB-ABFA-32C5D65EEFE1}"/>
              </a:ext>
            </a:extLst>
          </p:cNvPr>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E5A8E3C-9FB6-486E-85C3-D7D2C9444A0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E01DA9CC-74BB-44C5-92CA-4082F23D37EA}"/>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F82137C8-9893-4BF0-A13D-6B68832CCC05}"/>
              </a:ext>
            </a:extLst>
          </p:cNvPr>
          <p:cNvSpPr>
            <a:spLocks noGrp="1"/>
          </p:cNvSpPr>
          <p:nvPr>
            <p:ph type="sldNum" sz="quarter" idx="12"/>
          </p:nvPr>
        </p:nvSpPr>
        <p:spPr/>
        <p:txBody>
          <a:bodyPr/>
          <a:lstStyle>
            <a:lvl1pPr>
              <a:defRPr/>
            </a:lvl1pPr>
          </a:lstStyle>
          <a:p>
            <a:fld id="{469A8A91-3710-4883-AD85-350A788B8594}" type="slidenum">
              <a:rPr lang="en-US" altLang="ja-JP"/>
              <a:pPr/>
              <a:t>‹#›</a:t>
            </a:fld>
            <a:endParaRPr lang="en-US" altLang="ja-JP"/>
          </a:p>
        </p:txBody>
      </p:sp>
    </p:spTree>
    <p:extLst>
      <p:ext uri="{BB962C8B-B14F-4D97-AF65-F5344CB8AC3E}">
        <p14:creationId xmlns:p14="http://schemas.microsoft.com/office/powerpoint/2010/main" val="396298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AEA468-137C-40CE-A15F-162AEB022A4F}"/>
              </a:ext>
            </a:extLst>
          </p:cNvPr>
          <p:cNvSpPr>
            <a:spLocks noGrp="1"/>
          </p:cNvSpPr>
          <p:nvPr>
            <p:ph type="title"/>
          </p:nvPr>
        </p:nvSpPr>
        <p:spPr>
          <a:xfrm>
            <a:off x="692150" y="517525"/>
            <a:ext cx="3244850" cy="1814513"/>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42E57CF5-D6FA-44D7-A4F3-36D0C59DFBA7}"/>
              </a:ext>
            </a:extLst>
          </p:cNvPr>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765A2AA3-DF9C-4498-A846-43AE080D1FEC}"/>
              </a:ext>
            </a:extLst>
          </p:cNvPr>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49C92060-C687-4F25-8095-21E25764783B}"/>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93FA5581-1FF1-41D1-B18E-B51A6516EE93}"/>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DA1FDBC9-9C7E-4024-90DB-CC3CE83485FE}"/>
              </a:ext>
            </a:extLst>
          </p:cNvPr>
          <p:cNvSpPr>
            <a:spLocks noGrp="1"/>
          </p:cNvSpPr>
          <p:nvPr>
            <p:ph type="sldNum" sz="quarter" idx="12"/>
          </p:nvPr>
        </p:nvSpPr>
        <p:spPr/>
        <p:txBody>
          <a:bodyPr/>
          <a:lstStyle>
            <a:lvl1pPr>
              <a:defRPr/>
            </a:lvl1pPr>
          </a:lstStyle>
          <a:p>
            <a:fld id="{0DB6871E-27BE-4962-A763-7C82A17BEBF9}" type="slidenum">
              <a:rPr lang="en-US" altLang="ja-JP"/>
              <a:pPr/>
              <a:t>‹#›</a:t>
            </a:fld>
            <a:endParaRPr lang="en-US" altLang="ja-JP"/>
          </a:p>
        </p:txBody>
      </p:sp>
    </p:spTree>
    <p:extLst>
      <p:ext uri="{BB962C8B-B14F-4D97-AF65-F5344CB8AC3E}">
        <p14:creationId xmlns:p14="http://schemas.microsoft.com/office/powerpoint/2010/main" val="257080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4787DCE-82B5-4035-84CA-7ED7BDBD98F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a:extLst>
              <a:ext uri="{FF2B5EF4-FFF2-40B4-BE49-F238E27FC236}">
                <a16:creationId xmlns:a16="http://schemas.microsoft.com/office/drawing/2014/main" id="{BE98E19A-4883-4F9C-9972-46CF2ACADDC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a:extLst>
              <a:ext uri="{FF2B5EF4-FFF2-40B4-BE49-F238E27FC236}">
                <a16:creationId xmlns:a16="http://schemas.microsoft.com/office/drawing/2014/main" id="{21C3DD16-90F8-4140-99C5-2BA3D75A07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ＭＳ Ｐゴシック" panose="020B0600070205080204" pitchFamily="50" charset="-128"/>
              </a:defRPr>
            </a:lvl1pPr>
          </a:lstStyle>
          <a:p>
            <a:endParaRPr lang="en-US" altLang="ja-JP"/>
          </a:p>
        </p:txBody>
      </p:sp>
      <p:sp>
        <p:nvSpPr>
          <p:cNvPr id="1029" name="Rectangle 5">
            <a:extLst>
              <a:ext uri="{FF2B5EF4-FFF2-40B4-BE49-F238E27FC236}">
                <a16:creationId xmlns:a16="http://schemas.microsoft.com/office/drawing/2014/main" id="{55CC4A71-B183-40D0-96A8-C1DED544D7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anose="020B0600070205080204" pitchFamily="50" charset="-128"/>
              </a:defRPr>
            </a:lvl1pPr>
          </a:lstStyle>
          <a:p>
            <a:endParaRPr lang="en-US" altLang="ja-JP"/>
          </a:p>
        </p:txBody>
      </p:sp>
      <p:sp>
        <p:nvSpPr>
          <p:cNvPr id="1030" name="Rectangle 6">
            <a:extLst>
              <a:ext uri="{FF2B5EF4-FFF2-40B4-BE49-F238E27FC236}">
                <a16:creationId xmlns:a16="http://schemas.microsoft.com/office/drawing/2014/main" id="{5B9149D7-941B-4BDA-B1F5-BE0FD291D75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anose="020B0600070205080204" pitchFamily="50" charset="-128"/>
              </a:defRPr>
            </a:lvl1pPr>
          </a:lstStyle>
          <a:p>
            <a:fld id="{10E4E9C4-80CA-42F9-9E38-54F46CF37032}"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37C035B8-6A60-4EA8-8F96-2EC91C061F04}" type="datetimeFigureOut">
              <a:rPr kumimoji="1" lang="ja-JP" altLang="en-US" smtClean="0"/>
              <a:t>2022/2/13</a:t>
            </a:fld>
            <a:endParaRPr kumimoji="1" lang="ja-JP" alt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19BF7FD-806A-4795-B8C1-CB5AA9C8FA6A}" type="slidenum">
              <a:rPr kumimoji="1" lang="ja-JP" altLang="en-US" smtClean="0"/>
              <a:t>‹#›</a:t>
            </a:fld>
            <a:endParaRPr kumimoji="1" lang="ja-JP" altLang="en-US"/>
          </a:p>
        </p:txBody>
      </p:sp>
    </p:spTree>
    <p:extLst>
      <p:ext uri="{BB962C8B-B14F-4D97-AF65-F5344CB8AC3E}">
        <p14:creationId xmlns:p14="http://schemas.microsoft.com/office/powerpoint/2010/main" val="2906079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kumimoji="1"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kumimoji="1"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kumimoji="1"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kumimoji="1"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kumimoji="1"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kumimoji="1"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kumimoji="1"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kumimoji="1"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kumimoji="1"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kumimoji="1" sz="1980" kern="1200">
          <a:solidFill>
            <a:schemeClr val="tx1"/>
          </a:solidFill>
          <a:latin typeface="+mn-lt"/>
          <a:ea typeface="+mn-ea"/>
          <a:cs typeface="+mn-cs"/>
        </a:defRPr>
      </a:lvl9pPr>
    </p:bodyStyle>
    <p:otherStyle>
      <a:defPPr>
        <a:defRPr lang="en-US"/>
      </a:defPPr>
      <a:lvl1pPr marL="0" algn="l" defTabSz="1005840" rtl="0" eaLnBrk="1" latinLnBrk="0" hangingPunct="1">
        <a:defRPr kumimoji="1" sz="1980" kern="1200">
          <a:solidFill>
            <a:schemeClr val="tx1"/>
          </a:solidFill>
          <a:latin typeface="+mn-lt"/>
          <a:ea typeface="+mn-ea"/>
          <a:cs typeface="+mn-cs"/>
        </a:defRPr>
      </a:lvl1pPr>
      <a:lvl2pPr marL="502920" algn="l" defTabSz="1005840" rtl="0" eaLnBrk="1" latinLnBrk="0" hangingPunct="1">
        <a:defRPr kumimoji="1" sz="1980" kern="1200">
          <a:solidFill>
            <a:schemeClr val="tx1"/>
          </a:solidFill>
          <a:latin typeface="+mn-lt"/>
          <a:ea typeface="+mn-ea"/>
          <a:cs typeface="+mn-cs"/>
        </a:defRPr>
      </a:lvl2pPr>
      <a:lvl3pPr marL="1005840" algn="l" defTabSz="1005840" rtl="0" eaLnBrk="1" latinLnBrk="0" hangingPunct="1">
        <a:defRPr kumimoji="1" sz="1980" kern="1200">
          <a:solidFill>
            <a:schemeClr val="tx1"/>
          </a:solidFill>
          <a:latin typeface="+mn-lt"/>
          <a:ea typeface="+mn-ea"/>
          <a:cs typeface="+mn-cs"/>
        </a:defRPr>
      </a:lvl3pPr>
      <a:lvl4pPr marL="1508760" algn="l" defTabSz="1005840" rtl="0" eaLnBrk="1" latinLnBrk="0" hangingPunct="1">
        <a:defRPr kumimoji="1" sz="1980" kern="1200">
          <a:solidFill>
            <a:schemeClr val="tx1"/>
          </a:solidFill>
          <a:latin typeface="+mn-lt"/>
          <a:ea typeface="+mn-ea"/>
          <a:cs typeface="+mn-cs"/>
        </a:defRPr>
      </a:lvl4pPr>
      <a:lvl5pPr marL="2011680" algn="l" defTabSz="1005840" rtl="0" eaLnBrk="1" latinLnBrk="0" hangingPunct="1">
        <a:defRPr kumimoji="1" sz="1980" kern="1200">
          <a:solidFill>
            <a:schemeClr val="tx1"/>
          </a:solidFill>
          <a:latin typeface="+mn-lt"/>
          <a:ea typeface="+mn-ea"/>
          <a:cs typeface="+mn-cs"/>
        </a:defRPr>
      </a:lvl5pPr>
      <a:lvl6pPr marL="2514600" algn="l" defTabSz="1005840" rtl="0" eaLnBrk="1" latinLnBrk="0" hangingPunct="1">
        <a:defRPr kumimoji="1" sz="1980" kern="1200">
          <a:solidFill>
            <a:schemeClr val="tx1"/>
          </a:solidFill>
          <a:latin typeface="+mn-lt"/>
          <a:ea typeface="+mn-ea"/>
          <a:cs typeface="+mn-cs"/>
        </a:defRPr>
      </a:lvl6pPr>
      <a:lvl7pPr marL="3017520" algn="l" defTabSz="1005840" rtl="0" eaLnBrk="1" latinLnBrk="0" hangingPunct="1">
        <a:defRPr kumimoji="1" sz="1980" kern="1200">
          <a:solidFill>
            <a:schemeClr val="tx1"/>
          </a:solidFill>
          <a:latin typeface="+mn-lt"/>
          <a:ea typeface="+mn-ea"/>
          <a:cs typeface="+mn-cs"/>
        </a:defRPr>
      </a:lvl7pPr>
      <a:lvl8pPr marL="3520440" algn="l" defTabSz="1005840" rtl="0" eaLnBrk="1" latinLnBrk="0" hangingPunct="1">
        <a:defRPr kumimoji="1" sz="1980" kern="1200">
          <a:solidFill>
            <a:schemeClr val="tx1"/>
          </a:solidFill>
          <a:latin typeface="+mn-lt"/>
          <a:ea typeface="+mn-ea"/>
          <a:cs typeface="+mn-cs"/>
        </a:defRPr>
      </a:lvl8pPr>
      <a:lvl9pPr marL="4023360" algn="l" defTabSz="1005840" rtl="0" eaLnBrk="1" latinLnBrk="0" hangingPunct="1">
        <a:defRPr kumimoji="1"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novinsewage.com/%e4%b8%8b%e6%b0%b4%e3%81%8b%e3%82%89%e3%82%b3%e3%83%ad%e3%83%8a%e3%81%ae%e6%b5%81%e8%a1%8c%e3%82%92%e4%ba%88%e6%b8%a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www.med.hku.hk/en/news/press/20211215-omicron-sars-cov-2-infection"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asahi.com/articles/photo/AS20210827001081.html?iref=pc_photo_gallery_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s://www.thelancet.com/action/showPdf?pii=S2214-109X%2821%2900448-4"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www.nature.com/articles/d41586-021-02978-6"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mailto:matsuzak@maple.ocn.ne.jp" TargetMode="External"/><Relationship Id="rId4" Type="http://schemas.openxmlformats.org/officeDocument/2006/relationships/image" Target="../media/image2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3C399D-EFFC-4682-A843-81CC098457F2}"/>
              </a:ext>
            </a:extLst>
          </p:cNvPr>
          <p:cNvSpPr txBox="1"/>
          <p:nvPr/>
        </p:nvSpPr>
        <p:spPr>
          <a:xfrm>
            <a:off x="914400" y="990600"/>
            <a:ext cx="8153400" cy="1323439"/>
          </a:xfrm>
          <a:prstGeom prst="rect">
            <a:avLst/>
          </a:prstGeom>
          <a:noFill/>
          <a:ln>
            <a:solidFill>
              <a:schemeClr val="tx1"/>
            </a:solidFill>
          </a:ln>
        </p:spPr>
        <p:txBody>
          <a:bodyPr wrap="square" rtlCol="0">
            <a:spAutoFit/>
          </a:bodyPr>
          <a:lstStyle/>
          <a:p>
            <a:pPr algn="ctr"/>
            <a:r>
              <a:rPr kumimoji="1" lang="ja-JP" altLang="en-US" sz="4000" dirty="0">
                <a:latin typeface="ＭＳ Ｐゴシック" panose="020B0600070205080204" pitchFamily="50" charset="-128"/>
                <a:ea typeface="ＭＳ Ｐゴシック" panose="020B0600070205080204" pitchFamily="50" charset="-128"/>
              </a:rPr>
              <a:t>新型コロナのワクチンは</a:t>
            </a:r>
            <a:endParaRPr kumimoji="1" lang="en-US" altLang="ja-JP" sz="4000" dirty="0">
              <a:latin typeface="ＭＳ Ｐゴシック" panose="020B0600070205080204" pitchFamily="50" charset="-128"/>
              <a:ea typeface="ＭＳ Ｐゴシック" panose="020B0600070205080204" pitchFamily="50" charset="-128"/>
            </a:endParaRPr>
          </a:p>
          <a:p>
            <a:pPr algn="ctr"/>
            <a:r>
              <a:rPr kumimoji="1" lang="ja-JP" altLang="en-US" sz="4000" dirty="0">
                <a:latin typeface="ＭＳ Ｐゴシック" panose="020B0600070205080204" pitchFamily="50" charset="-128"/>
                <a:ea typeface="ＭＳ Ｐゴシック" panose="020B0600070205080204" pitchFamily="50" charset="-128"/>
              </a:rPr>
              <a:t>どれくらい効くのですか？　</a:t>
            </a:r>
          </a:p>
        </p:txBody>
      </p:sp>
      <p:sp>
        <p:nvSpPr>
          <p:cNvPr id="3" name="テキスト ボックス 2">
            <a:extLst>
              <a:ext uri="{FF2B5EF4-FFF2-40B4-BE49-F238E27FC236}">
                <a16:creationId xmlns:a16="http://schemas.microsoft.com/office/drawing/2014/main" id="{F5458953-3713-4197-9584-83F43ADF9334}"/>
              </a:ext>
            </a:extLst>
          </p:cNvPr>
          <p:cNvSpPr txBox="1"/>
          <p:nvPr/>
        </p:nvSpPr>
        <p:spPr>
          <a:xfrm>
            <a:off x="228600" y="3681234"/>
            <a:ext cx="9448800" cy="1938992"/>
          </a:xfrm>
          <a:prstGeom prst="rect">
            <a:avLst/>
          </a:prstGeom>
          <a:noFill/>
          <a:ln>
            <a:solidFill>
              <a:schemeClr val="tx1"/>
            </a:solidFill>
          </a:ln>
        </p:spPr>
        <p:txBody>
          <a:bodyPr wrap="square" rtlCol="0">
            <a:spAutoFit/>
          </a:bodyPr>
          <a:lstStyle/>
          <a:p>
            <a:r>
              <a:rPr kumimoji="1" lang="ja-JP" altLang="en-US" sz="4000" dirty="0">
                <a:latin typeface="ＭＳ Ｐゴシック" panose="020B0600070205080204" pitchFamily="50" charset="-128"/>
                <a:ea typeface="ＭＳ Ｐゴシック" panose="020B0600070205080204" pitchFamily="50" charset="-128"/>
              </a:rPr>
              <a:t>新型コロナの感染と死亡を</a:t>
            </a:r>
            <a:r>
              <a:rPr kumimoji="1" lang="en-US" altLang="ja-JP" sz="4000" dirty="0">
                <a:latin typeface="ＭＳ Ｐゴシック" panose="020B0600070205080204" pitchFamily="50" charset="-128"/>
                <a:ea typeface="ＭＳ Ｐゴシック" panose="020B0600070205080204" pitchFamily="50" charset="-128"/>
              </a:rPr>
              <a:t>4</a:t>
            </a:r>
            <a:r>
              <a:rPr kumimoji="1" lang="ja-JP" altLang="en-US" sz="4000" dirty="0">
                <a:latin typeface="ＭＳ Ｐゴシック" panose="020B0600070205080204" pitchFamily="50" charset="-128"/>
                <a:ea typeface="ＭＳ Ｐゴシック" panose="020B0600070205080204" pitchFamily="50" charset="-128"/>
              </a:rPr>
              <a:t>分の</a:t>
            </a:r>
            <a:r>
              <a:rPr kumimoji="1" lang="en-US" altLang="ja-JP" sz="4000" dirty="0">
                <a:latin typeface="ＭＳ Ｐゴシック" panose="020B0600070205080204" pitchFamily="50" charset="-128"/>
                <a:ea typeface="ＭＳ Ｐゴシック" panose="020B0600070205080204" pitchFamily="50" charset="-128"/>
              </a:rPr>
              <a:t>1</a:t>
            </a:r>
            <a:r>
              <a:rPr kumimoji="1" lang="ja-JP" altLang="en-US" sz="4000" dirty="0">
                <a:latin typeface="ＭＳ Ｐゴシック" panose="020B0600070205080204" pitchFamily="50" charset="-128"/>
                <a:ea typeface="ＭＳ Ｐゴシック" panose="020B0600070205080204" pitchFamily="50" charset="-128"/>
              </a:rPr>
              <a:t>から</a:t>
            </a:r>
            <a:r>
              <a:rPr kumimoji="1" lang="en-US" altLang="ja-JP" sz="4000" dirty="0">
                <a:latin typeface="ＭＳ Ｐゴシック" panose="020B0600070205080204" pitchFamily="50" charset="-128"/>
                <a:ea typeface="ＭＳ Ｐゴシック" panose="020B0600070205080204" pitchFamily="50" charset="-128"/>
              </a:rPr>
              <a:t>5</a:t>
            </a:r>
            <a:r>
              <a:rPr kumimoji="1" lang="ja-JP" altLang="en-US" sz="4000" dirty="0">
                <a:latin typeface="ＭＳ Ｐゴシック" panose="020B0600070205080204" pitchFamily="50" charset="-128"/>
                <a:ea typeface="ＭＳ Ｐゴシック" panose="020B0600070205080204" pitchFamily="50" charset="-128"/>
              </a:rPr>
              <a:t>分の</a:t>
            </a:r>
            <a:r>
              <a:rPr kumimoji="1" lang="en-US" altLang="ja-JP" sz="4000" dirty="0">
                <a:latin typeface="ＭＳ Ｐゴシック" panose="020B0600070205080204" pitchFamily="50" charset="-128"/>
                <a:ea typeface="ＭＳ Ｐゴシック" panose="020B0600070205080204" pitchFamily="50" charset="-128"/>
              </a:rPr>
              <a:t>1</a:t>
            </a:r>
            <a:r>
              <a:rPr kumimoji="1" lang="ja-JP" altLang="en-US" sz="4000" dirty="0">
                <a:latin typeface="ＭＳ Ｐゴシック" panose="020B0600070205080204" pitchFamily="50" charset="-128"/>
                <a:ea typeface="ＭＳ Ｐゴシック" panose="020B0600070205080204" pitchFamily="50" charset="-128"/>
              </a:rPr>
              <a:t>に減らします。これはインフルエンザワクチンよりずっと高い有効率です。　　</a:t>
            </a:r>
          </a:p>
        </p:txBody>
      </p:sp>
      <p:cxnSp>
        <p:nvCxnSpPr>
          <p:cNvPr id="5" name="直線矢印コネクタ 4">
            <a:extLst>
              <a:ext uri="{FF2B5EF4-FFF2-40B4-BE49-F238E27FC236}">
                <a16:creationId xmlns:a16="http://schemas.microsoft.com/office/drawing/2014/main" id="{B28C5634-F620-45A2-A60D-0E1FC5B5095A}"/>
              </a:ext>
            </a:extLst>
          </p:cNvPr>
          <p:cNvCxnSpPr>
            <a:cxnSpLocks/>
            <a:stCxn id="2" idx="2"/>
            <a:endCxn id="3" idx="0"/>
          </p:cNvCxnSpPr>
          <p:nvPr/>
        </p:nvCxnSpPr>
        <p:spPr bwMode="auto">
          <a:xfrm flipH="1">
            <a:off x="4953000" y="2314039"/>
            <a:ext cx="38100" cy="1367195"/>
          </a:xfrm>
          <a:prstGeom prst="straightConnector1">
            <a:avLst/>
          </a:prstGeom>
          <a:solidFill>
            <a:schemeClr val="accent1"/>
          </a:solidFill>
          <a:ln w="381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5680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31C22F9-83FF-4AF5-9081-6518D9D68559}"/>
              </a:ext>
            </a:extLst>
          </p:cNvPr>
          <p:cNvPicPr>
            <a:picLocks noChangeAspect="1"/>
          </p:cNvPicPr>
          <p:nvPr/>
        </p:nvPicPr>
        <p:blipFill>
          <a:blip r:embed="rId3"/>
          <a:stretch>
            <a:fillRect/>
          </a:stretch>
        </p:blipFill>
        <p:spPr>
          <a:xfrm>
            <a:off x="304800" y="1"/>
            <a:ext cx="9296399" cy="7239000"/>
          </a:xfrm>
          <a:prstGeom prst="rect">
            <a:avLst/>
          </a:prstGeom>
        </p:spPr>
      </p:pic>
      <p:sp>
        <p:nvSpPr>
          <p:cNvPr id="3" name="テキスト ボックス 2">
            <a:extLst>
              <a:ext uri="{FF2B5EF4-FFF2-40B4-BE49-F238E27FC236}">
                <a16:creationId xmlns:a16="http://schemas.microsoft.com/office/drawing/2014/main" id="{3D6F2CB3-321A-42DB-8051-9A5AECEE34D8}"/>
              </a:ext>
            </a:extLst>
          </p:cNvPr>
          <p:cNvSpPr txBox="1"/>
          <p:nvPr/>
        </p:nvSpPr>
        <p:spPr>
          <a:xfrm>
            <a:off x="441960" y="12143"/>
            <a:ext cx="8991599" cy="1600438"/>
          </a:xfrm>
          <a:prstGeom prst="rect">
            <a:avLst/>
          </a:prstGeom>
          <a:solidFill>
            <a:schemeClr val="bg1"/>
          </a:solidFill>
        </p:spPr>
        <p:txBody>
          <a:bodyPr wrap="square" rtlCol="0">
            <a:spAutoFit/>
          </a:bodyPr>
          <a:lstStyle/>
          <a:p>
            <a:pPr algn="ctr">
              <a:lnSpc>
                <a:spcPct val="150000"/>
              </a:lnSpc>
            </a:pPr>
            <a:r>
              <a:rPr kumimoji="1" lang="ja-JP" altLang="en-US" sz="2800" dirty="0">
                <a:latin typeface="ＭＳ Ｐゴシック" panose="020B0600070205080204" pitchFamily="50" charset="-128"/>
                <a:ea typeface="ＭＳ Ｐゴシック" panose="020B0600070205080204" pitchFamily="50" charset="-128"/>
              </a:rPr>
              <a:t>新型コロナワクチン接種から</a:t>
            </a:r>
            <a:r>
              <a:rPr kumimoji="1" lang="en-US" altLang="ja-JP" sz="2800" dirty="0">
                <a:latin typeface="ＭＳ Ｐゴシック" panose="020B0600070205080204" pitchFamily="50" charset="-128"/>
                <a:ea typeface="ＭＳ Ｐゴシック" panose="020B0600070205080204" pitchFamily="50" charset="-128"/>
              </a:rPr>
              <a:t>7</a:t>
            </a:r>
            <a:r>
              <a:rPr kumimoji="1" lang="ja-JP" altLang="en-US" sz="2800" dirty="0">
                <a:latin typeface="ＭＳ Ｐゴシック" panose="020B0600070205080204" pitchFamily="50" charset="-128"/>
                <a:ea typeface="ＭＳ Ｐゴシック" panose="020B0600070205080204" pitchFamily="50" charset="-128"/>
              </a:rPr>
              <a:t>日以内の死亡率および</a:t>
            </a:r>
            <a:endParaRPr kumimoji="1" lang="en-US" altLang="ja-JP" sz="2800" dirty="0">
              <a:latin typeface="ＭＳ Ｐゴシック" panose="020B0600070205080204" pitchFamily="50" charset="-128"/>
              <a:ea typeface="ＭＳ Ｐゴシック" panose="020B0600070205080204" pitchFamily="50" charset="-128"/>
            </a:endParaRPr>
          </a:p>
          <a:p>
            <a:pPr algn="ctr"/>
            <a:r>
              <a:rPr kumimoji="1" lang="ja-JP" altLang="en-US" sz="2800" dirty="0">
                <a:latin typeface="ＭＳ Ｐゴシック" panose="020B0600070205080204" pitchFamily="50" charset="-128"/>
                <a:ea typeface="ＭＳ Ｐゴシック" panose="020B0600070205080204" pitchFamily="50" charset="-128"/>
              </a:rPr>
              <a:t>台湾、米国における週当りバックグラウンド死亡率</a:t>
            </a:r>
            <a:endParaRPr kumimoji="1" lang="en-US" altLang="ja-JP" sz="2800" dirty="0">
              <a:latin typeface="ＭＳ Ｐゴシック" panose="020B0600070205080204" pitchFamily="50" charset="-128"/>
              <a:ea typeface="ＭＳ Ｐゴシック" panose="020B0600070205080204" pitchFamily="50" charset="-128"/>
            </a:endParaRPr>
          </a:p>
          <a:p>
            <a:pPr algn="ctr"/>
            <a:r>
              <a:rPr kumimoji="1" lang="ja-JP" altLang="en-US" sz="2800" dirty="0">
                <a:latin typeface="ＭＳ Ｐゴシック" panose="020B0600070205080204" pitchFamily="50" charset="-128"/>
                <a:ea typeface="ＭＳ Ｐゴシック" panose="020B0600070205080204" pitchFamily="50" charset="-128"/>
              </a:rPr>
              <a:t>（性別・年代別）</a:t>
            </a:r>
          </a:p>
        </p:txBody>
      </p:sp>
      <p:sp>
        <p:nvSpPr>
          <p:cNvPr id="4" name="テキスト ボックス 3">
            <a:extLst>
              <a:ext uri="{FF2B5EF4-FFF2-40B4-BE49-F238E27FC236}">
                <a16:creationId xmlns:a16="http://schemas.microsoft.com/office/drawing/2014/main" id="{A03A2358-0CB4-4B31-B952-FEB3FF9C50C6}"/>
              </a:ext>
            </a:extLst>
          </p:cNvPr>
          <p:cNvSpPr txBox="1"/>
          <p:nvPr/>
        </p:nvSpPr>
        <p:spPr>
          <a:xfrm>
            <a:off x="533400" y="1688781"/>
            <a:ext cx="8991599" cy="400110"/>
          </a:xfrm>
          <a:prstGeom prst="rect">
            <a:avLst/>
          </a:prstGeom>
          <a:solidFill>
            <a:schemeClr val="bg1"/>
          </a:solidFill>
        </p:spPr>
        <p:txBody>
          <a:bodyPr wrap="squar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新型コロナワクチン</a:t>
            </a:r>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接種から</a:t>
            </a:r>
            <a:r>
              <a:rPr kumimoji="1" lang="en-US" altLang="ja-JP" sz="2000" b="1" dirty="0">
                <a:solidFill>
                  <a:srgbClr val="FF0000"/>
                </a:solidFill>
                <a:latin typeface="ＭＳ Ｐゴシック" panose="020B0600070205080204" pitchFamily="50" charset="-128"/>
                <a:ea typeface="ＭＳ Ｐゴシック" panose="020B0600070205080204" pitchFamily="50" charset="-128"/>
              </a:rPr>
              <a:t>7</a:t>
            </a:r>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日以内</a:t>
            </a:r>
            <a:r>
              <a:rPr kumimoji="1" lang="ja-JP" altLang="en-US" sz="2000" b="1" dirty="0">
                <a:latin typeface="ＭＳ Ｐゴシック" panose="020B0600070205080204" pitchFamily="50" charset="-128"/>
                <a:ea typeface="ＭＳ Ｐゴシック" panose="020B0600070205080204" pitchFamily="50" charset="-128"/>
              </a:rPr>
              <a:t>の死亡率（</a:t>
            </a:r>
            <a:r>
              <a:rPr kumimoji="1" lang="en-US" altLang="ja-JP" sz="2000" b="1" dirty="0">
                <a:latin typeface="ＭＳ Ｐゴシック" panose="020B0600070205080204" pitchFamily="50" charset="-128"/>
                <a:ea typeface="ＭＳ Ｐゴシック" panose="020B0600070205080204" pitchFamily="50" charset="-128"/>
              </a:rPr>
              <a:t>10</a:t>
            </a:r>
            <a:r>
              <a:rPr kumimoji="1" lang="ja-JP" altLang="en-US" sz="2000" b="1" dirty="0">
                <a:latin typeface="ＭＳ Ｐゴシック" panose="020B0600070205080204" pitchFamily="50" charset="-128"/>
                <a:ea typeface="ＭＳ Ｐゴシック" panose="020B0600070205080204" pitchFamily="50" charset="-128"/>
              </a:rPr>
              <a:t>万人あたり）</a:t>
            </a:r>
          </a:p>
        </p:txBody>
      </p:sp>
      <p:sp>
        <p:nvSpPr>
          <p:cNvPr id="5" name="テキスト ボックス 4">
            <a:extLst>
              <a:ext uri="{FF2B5EF4-FFF2-40B4-BE49-F238E27FC236}">
                <a16:creationId xmlns:a16="http://schemas.microsoft.com/office/drawing/2014/main" id="{791D55DB-1612-4DD4-967E-081E3A12FC57}"/>
              </a:ext>
            </a:extLst>
          </p:cNvPr>
          <p:cNvSpPr txBox="1"/>
          <p:nvPr/>
        </p:nvSpPr>
        <p:spPr>
          <a:xfrm>
            <a:off x="457200" y="4336671"/>
            <a:ext cx="8991599" cy="400110"/>
          </a:xfrm>
          <a:prstGeom prst="rect">
            <a:avLst/>
          </a:prstGeom>
          <a:solidFill>
            <a:schemeClr val="bg1"/>
          </a:solidFill>
        </p:spPr>
        <p:txBody>
          <a:bodyPr wrap="square" rtlCol="0">
            <a:spAutoFit/>
          </a:bodyPr>
          <a:lstStyle/>
          <a:p>
            <a:r>
              <a:rPr kumimoji="1" lang="ja-JP" altLang="en-US" sz="2000" b="1" dirty="0">
                <a:solidFill>
                  <a:srgbClr val="FF0000"/>
                </a:solidFill>
                <a:latin typeface="ＭＳ Ｐゴシック" panose="020B0600070205080204" pitchFamily="50" charset="-128"/>
                <a:ea typeface="ＭＳ Ｐゴシック" panose="020B0600070205080204" pitchFamily="50" charset="-128"/>
              </a:rPr>
              <a:t>週当り</a:t>
            </a:r>
            <a:r>
              <a:rPr kumimoji="1" lang="ja-JP" altLang="en-US" sz="2000" b="1" dirty="0">
                <a:latin typeface="ＭＳ Ｐゴシック" panose="020B0600070205080204" pitchFamily="50" charset="-128"/>
                <a:ea typeface="ＭＳ Ｐゴシック" panose="020B0600070205080204" pitchFamily="50" charset="-128"/>
              </a:rPr>
              <a:t>バックグラウンド死亡率（</a:t>
            </a:r>
            <a:r>
              <a:rPr kumimoji="1" lang="en-US" altLang="ja-JP" sz="2000" b="1" dirty="0">
                <a:latin typeface="ＭＳ Ｐゴシック" panose="020B0600070205080204" pitchFamily="50" charset="-128"/>
                <a:ea typeface="ＭＳ Ｐゴシック" panose="020B0600070205080204" pitchFamily="50" charset="-128"/>
              </a:rPr>
              <a:t>10</a:t>
            </a:r>
            <a:r>
              <a:rPr kumimoji="1" lang="ja-JP" altLang="en-US" sz="2000" b="1" dirty="0">
                <a:latin typeface="ＭＳ Ｐゴシック" panose="020B0600070205080204" pitchFamily="50" charset="-128"/>
                <a:ea typeface="ＭＳ Ｐゴシック" panose="020B0600070205080204" pitchFamily="50" charset="-128"/>
              </a:rPr>
              <a:t>万人あたり）</a:t>
            </a:r>
          </a:p>
        </p:txBody>
      </p:sp>
      <p:sp>
        <p:nvSpPr>
          <p:cNvPr id="6" name="テキスト ボックス 5">
            <a:extLst>
              <a:ext uri="{FF2B5EF4-FFF2-40B4-BE49-F238E27FC236}">
                <a16:creationId xmlns:a16="http://schemas.microsoft.com/office/drawing/2014/main" id="{53AA4F39-0EBE-4A75-B1F1-7D5B22E5A504}"/>
              </a:ext>
            </a:extLst>
          </p:cNvPr>
          <p:cNvSpPr txBox="1"/>
          <p:nvPr/>
        </p:nvSpPr>
        <p:spPr>
          <a:xfrm>
            <a:off x="533400" y="3212781"/>
            <a:ext cx="914400" cy="1015663"/>
          </a:xfrm>
          <a:prstGeom prst="rect">
            <a:avLst/>
          </a:prstGeom>
          <a:solidFill>
            <a:schemeClr val="bg1"/>
          </a:solidFill>
        </p:spPr>
        <p:txBody>
          <a:bodyPr wrap="squar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女性</a:t>
            </a:r>
            <a:endParaRPr kumimoji="1"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男性</a:t>
            </a:r>
            <a:endParaRPr kumimoji="1"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合計</a:t>
            </a:r>
          </a:p>
        </p:txBody>
      </p:sp>
      <p:sp>
        <p:nvSpPr>
          <p:cNvPr id="7" name="テキスト ボックス 6">
            <a:extLst>
              <a:ext uri="{FF2B5EF4-FFF2-40B4-BE49-F238E27FC236}">
                <a16:creationId xmlns:a16="http://schemas.microsoft.com/office/drawing/2014/main" id="{BC44FF37-E7A0-49BA-B33B-7C89407D9FDC}"/>
              </a:ext>
            </a:extLst>
          </p:cNvPr>
          <p:cNvSpPr txBox="1"/>
          <p:nvPr/>
        </p:nvSpPr>
        <p:spPr>
          <a:xfrm>
            <a:off x="533400" y="5854718"/>
            <a:ext cx="914400" cy="1015663"/>
          </a:xfrm>
          <a:prstGeom prst="rect">
            <a:avLst/>
          </a:prstGeom>
          <a:solidFill>
            <a:schemeClr val="bg1"/>
          </a:solidFill>
        </p:spPr>
        <p:txBody>
          <a:bodyPr wrap="squar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女性</a:t>
            </a:r>
            <a:endParaRPr kumimoji="1"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男性</a:t>
            </a:r>
            <a:endParaRPr kumimoji="1"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合計</a:t>
            </a:r>
          </a:p>
        </p:txBody>
      </p:sp>
      <p:sp>
        <p:nvSpPr>
          <p:cNvPr id="8" name="テキスト ボックス 7">
            <a:extLst>
              <a:ext uri="{FF2B5EF4-FFF2-40B4-BE49-F238E27FC236}">
                <a16:creationId xmlns:a16="http://schemas.microsoft.com/office/drawing/2014/main" id="{7A87D86A-A75F-4F7E-9698-BC93A4F00A49}"/>
              </a:ext>
            </a:extLst>
          </p:cNvPr>
          <p:cNvSpPr txBox="1"/>
          <p:nvPr/>
        </p:nvSpPr>
        <p:spPr>
          <a:xfrm>
            <a:off x="4114800" y="2141516"/>
            <a:ext cx="5562599" cy="430887"/>
          </a:xfrm>
          <a:prstGeom prst="rect">
            <a:avLst/>
          </a:prstGeom>
          <a:solidFill>
            <a:schemeClr val="bg1"/>
          </a:solidFill>
        </p:spPr>
        <p:txBody>
          <a:bodyPr wrap="square" rtlCol="0">
            <a:spAutoFit/>
          </a:bodyPr>
          <a:lstStyle/>
          <a:p>
            <a:r>
              <a:rPr kumimoji="1" lang="ja-JP" altLang="en-US" sz="2200" b="1" dirty="0">
                <a:latin typeface="ＭＳ Ｐゴシック" panose="020B0600070205080204" pitchFamily="50" charset="-128"/>
                <a:ea typeface="ＭＳ Ｐゴシック" panose="020B0600070205080204" pitchFamily="50" charset="-128"/>
              </a:rPr>
              <a:t>　　　米国　　　　　　　　　　　　　　　 　台湾</a:t>
            </a:r>
          </a:p>
        </p:txBody>
      </p:sp>
      <p:sp>
        <p:nvSpPr>
          <p:cNvPr id="9" name="テキスト ボックス 8">
            <a:extLst>
              <a:ext uri="{FF2B5EF4-FFF2-40B4-BE49-F238E27FC236}">
                <a16:creationId xmlns:a16="http://schemas.microsoft.com/office/drawing/2014/main" id="{DC381F94-9197-4B91-87D1-C0B8608779A8}"/>
              </a:ext>
            </a:extLst>
          </p:cNvPr>
          <p:cNvSpPr txBox="1"/>
          <p:nvPr/>
        </p:nvSpPr>
        <p:spPr>
          <a:xfrm>
            <a:off x="4114800" y="4839294"/>
            <a:ext cx="5562599" cy="430887"/>
          </a:xfrm>
          <a:prstGeom prst="rect">
            <a:avLst/>
          </a:prstGeom>
          <a:solidFill>
            <a:schemeClr val="bg1"/>
          </a:solidFill>
        </p:spPr>
        <p:txBody>
          <a:bodyPr wrap="square" rtlCol="0">
            <a:spAutoFit/>
          </a:bodyPr>
          <a:lstStyle/>
          <a:p>
            <a:r>
              <a:rPr kumimoji="1" lang="ja-JP" altLang="en-US" sz="2200" b="1" dirty="0">
                <a:latin typeface="ＭＳ Ｐゴシック" panose="020B0600070205080204" pitchFamily="50" charset="-128"/>
                <a:ea typeface="ＭＳ Ｐゴシック" panose="020B0600070205080204" pitchFamily="50" charset="-128"/>
              </a:rPr>
              <a:t>　　　米国　　　　　　　　　　　　　　　 　台湾</a:t>
            </a:r>
          </a:p>
        </p:txBody>
      </p:sp>
      <p:cxnSp>
        <p:nvCxnSpPr>
          <p:cNvPr id="11" name="直線コネクタ 10">
            <a:extLst>
              <a:ext uri="{FF2B5EF4-FFF2-40B4-BE49-F238E27FC236}">
                <a16:creationId xmlns:a16="http://schemas.microsoft.com/office/drawing/2014/main" id="{9041A82E-7CA9-4D17-B4E4-B616C076C1C0}"/>
              </a:ext>
            </a:extLst>
          </p:cNvPr>
          <p:cNvCxnSpPr/>
          <p:nvPr/>
        </p:nvCxnSpPr>
        <p:spPr bwMode="auto">
          <a:xfrm>
            <a:off x="8077200" y="2141516"/>
            <a:ext cx="0" cy="48050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楕円 11">
            <a:extLst>
              <a:ext uri="{FF2B5EF4-FFF2-40B4-BE49-F238E27FC236}">
                <a16:creationId xmlns:a16="http://schemas.microsoft.com/office/drawing/2014/main" id="{925D07AB-06D7-447E-8A90-5B3C8CF6E197}"/>
              </a:ext>
            </a:extLst>
          </p:cNvPr>
          <p:cNvSpPr/>
          <p:nvPr/>
        </p:nvSpPr>
        <p:spPr bwMode="auto">
          <a:xfrm>
            <a:off x="8229601" y="3681401"/>
            <a:ext cx="1066799" cy="433399"/>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3" name="楕円 12">
            <a:extLst>
              <a:ext uri="{FF2B5EF4-FFF2-40B4-BE49-F238E27FC236}">
                <a16:creationId xmlns:a16="http://schemas.microsoft.com/office/drawing/2014/main" id="{32F21BC1-F15D-4373-BDE1-3B20A41DB00F}"/>
              </a:ext>
            </a:extLst>
          </p:cNvPr>
          <p:cNvSpPr/>
          <p:nvPr/>
        </p:nvSpPr>
        <p:spPr bwMode="auto">
          <a:xfrm>
            <a:off x="8229600" y="6275736"/>
            <a:ext cx="1066799" cy="433399"/>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5" name="右大かっこ 14">
            <a:extLst>
              <a:ext uri="{FF2B5EF4-FFF2-40B4-BE49-F238E27FC236}">
                <a16:creationId xmlns:a16="http://schemas.microsoft.com/office/drawing/2014/main" id="{E80D251C-1085-4B88-8778-734C0F7C2075}"/>
              </a:ext>
            </a:extLst>
          </p:cNvPr>
          <p:cNvSpPr/>
          <p:nvPr/>
        </p:nvSpPr>
        <p:spPr bwMode="auto">
          <a:xfrm>
            <a:off x="9372600" y="3837336"/>
            <a:ext cx="457200" cy="2590800"/>
          </a:xfrm>
          <a:prstGeom prst="rightBracket">
            <a:avLst>
              <a:gd name="adj" fmla="val 102619"/>
            </a:avLst>
          </a:prstGeom>
          <a:noFill/>
          <a:ln w="28575" cap="flat" cmpd="sng" algn="ctr">
            <a:solidFill>
              <a:srgbClr val="FF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7" name="テキスト ボックス 16">
            <a:extLst>
              <a:ext uri="{FF2B5EF4-FFF2-40B4-BE49-F238E27FC236}">
                <a16:creationId xmlns:a16="http://schemas.microsoft.com/office/drawing/2014/main" id="{8829DAA0-7477-4B76-9265-058AF78BEA2E}"/>
              </a:ext>
            </a:extLst>
          </p:cNvPr>
          <p:cNvSpPr txBox="1"/>
          <p:nvPr/>
        </p:nvSpPr>
        <p:spPr>
          <a:xfrm>
            <a:off x="304800" y="6897968"/>
            <a:ext cx="9601199" cy="861774"/>
          </a:xfrm>
          <a:prstGeom prst="rect">
            <a:avLst/>
          </a:prstGeom>
          <a:solidFill>
            <a:schemeClr val="bg1"/>
          </a:solidFill>
        </p:spPr>
        <p:txBody>
          <a:bodyPr wrap="square">
            <a:spAutoFit/>
          </a:bodyPr>
          <a:lstStyle/>
          <a:p>
            <a:r>
              <a:rPr lang="en-US" altLang="ja-JP" sz="1600" dirty="0"/>
              <a:t>Liu</a:t>
            </a:r>
            <a:r>
              <a:rPr lang="ja-JP" altLang="en-US" sz="1600" dirty="0"/>
              <a:t> </a:t>
            </a:r>
            <a:r>
              <a:rPr lang="en-US" altLang="ja-JP" sz="1600" dirty="0"/>
              <a:t>JY Department of Family Medicine, Taipei Veterans General Hospital, Taipei,</a:t>
            </a:r>
          </a:p>
          <a:p>
            <a:r>
              <a:rPr lang="en-US" altLang="ja-JP" sz="1600" dirty="0"/>
              <a:t>Taiwan, ROC. ROC., Chen TJ, Hou MC. Does COVID 19 vaccination cause excess deaths?</a:t>
            </a:r>
          </a:p>
          <a:p>
            <a:r>
              <a:rPr lang="en-US" altLang="ja-JP" sz="1600" dirty="0"/>
              <a:t>J Chin Med Assoc. 2021 Sep 1;84(9):811 812. </a:t>
            </a:r>
            <a:endParaRPr lang="ja-JP" altLang="en-US" sz="1600" dirty="0"/>
          </a:p>
        </p:txBody>
      </p:sp>
    </p:spTree>
    <p:extLst>
      <p:ext uri="{BB962C8B-B14F-4D97-AF65-F5344CB8AC3E}">
        <p14:creationId xmlns:p14="http://schemas.microsoft.com/office/powerpoint/2010/main" val="245400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0F1A9A-53ED-428F-A4B4-5236DB83D278}"/>
              </a:ext>
            </a:extLst>
          </p:cNvPr>
          <p:cNvPicPr>
            <a:picLocks noChangeAspect="1"/>
          </p:cNvPicPr>
          <p:nvPr/>
        </p:nvPicPr>
        <p:blipFill rotWithShape="1">
          <a:blip r:embed="rId3"/>
          <a:srcRect l="11905" t="1020" r="11905" b="33831"/>
          <a:stretch/>
        </p:blipFill>
        <p:spPr>
          <a:xfrm>
            <a:off x="274374" y="533400"/>
            <a:ext cx="9509652" cy="6324600"/>
          </a:xfrm>
          <a:prstGeom prst="rect">
            <a:avLst/>
          </a:prstGeom>
        </p:spPr>
      </p:pic>
      <p:sp>
        <p:nvSpPr>
          <p:cNvPr id="3" name="テキスト ボックス 2">
            <a:extLst>
              <a:ext uri="{FF2B5EF4-FFF2-40B4-BE49-F238E27FC236}">
                <a16:creationId xmlns:a16="http://schemas.microsoft.com/office/drawing/2014/main" id="{E8246893-8CD1-4C62-BE17-054E6D0632BE}"/>
              </a:ext>
            </a:extLst>
          </p:cNvPr>
          <p:cNvSpPr txBox="1"/>
          <p:nvPr/>
        </p:nvSpPr>
        <p:spPr>
          <a:xfrm rot="16200000">
            <a:off x="-1057244" y="3069288"/>
            <a:ext cx="3581400" cy="400110"/>
          </a:xfrm>
          <a:prstGeom prst="rect">
            <a:avLst/>
          </a:prstGeom>
          <a:solidFill>
            <a:schemeClr val="bg1"/>
          </a:solidFill>
        </p:spPr>
        <p:txBody>
          <a:bodyPr wrap="square" rtlCol="0">
            <a:spAutoFit/>
          </a:bodyPr>
          <a:lstStyle/>
          <a:p>
            <a:pPr algn="ctr"/>
            <a:r>
              <a:rPr kumimoji="1" lang="ja-JP" altLang="en-US" sz="2000" dirty="0"/>
              <a:t>新型コロナ累積感染率（％）</a:t>
            </a:r>
          </a:p>
        </p:txBody>
      </p:sp>
      <p:sp>
        <p:nvSpPr>
          <p:cNvPr id="4" name="テキスト ボックス 3">
            <a:extLst>
              <a:ext uri="{FF2B5EF4-FFF2-40B4-BE49-F238E27FC236}">
                <a16:creationId xmlns:a16="http://schemas.microsoft.com/office/drawing/2014/main" id="{C9DBD1D7-3AFA-41F2-8C15-85D72B02810A}"/>
              </a:ext>
            </a:extLst>
          </p:cNvPr>
          <p:cNvSpPr txBox="1"/>
          <p:nvPr/>
        </p:nvSpPr>
        <p:spPr>
          <a:xfrm>
            <a:off x="7848600" y="1337911"/>
            <a:ext cx="1447800" cy="369332"/>
          </a:xfrm>
          <a:prstGeom prst="rect">
            <a:avLst/>
          </a:prstGeom>
          <a:solidFill>
            <a:schemeClr val="bg1"/>
          </a:solidFill>
        </p:spPr>
        <p:txBody>
          <a:bodyPr wrap="square" rtlCol="0">
            <a:spAutoFit/>
          </a:bodyPr>
          <a:lstStyle/>
          <a:p>
            <a:pPr algn="ctr"/>
            <a:r>
              <a:rPr kumimoji="1" lang="ja-JP" altLang="en-US" dirty="0"/>
              <a:t>プラセボ</a:t>
            </a:r>
          </a:p>
        </p:txBody>
      </p:sp>
      <p:sp>
        <p:nvSpPr>
          <p:cNvPr id="5" name="テキスト ボックス 4">
            <a:extLst>
              <a:ext uri="{FF2B5EF4-FFF2-40B4-BE49-F238E27FC236}">
                <a16:creationId xmlns:a16="http://schemas.microsoft.com/office/drawing/2014/main" id="{DD89C9D6-F316-46B3-9550-E5F6C2FF9B37}"/>
              </a:ext>
            </a:extLst>
          </p:cNvPr>
          <p:cNvSpPr txBox="1"/>
          <p:nvPr/>
        </p:nvSpPr>
        <p:spPr>
          <a:xfrm>
            <a:off x="8098971" y="4907643"/>
            <a:ext cx="1447800" cy="646331"/>
          </a:xfrm>
          <a:prstGeom prst="rect">
            <a:avLst/>
          </a:prstGeom>
          <a:solidFill>
            <a:schemeClr val="bg1"/>
          </a:solidFill>
        </p:spPr>
        <p:txBody>
          <a:bodyPr wrap="square" rtlCol="0">
            <a:spAutoFit/>
          </a:bodyPr>
          <a:lstStyle/>
          <a:p>
            <a:pPr algn="ctr"/>
            <a:r>
              <a:rPr kumimoji="1" lang="ja-JP" altLang="en-US" dirty="0"/>
              <a:t>ファイザーワクチン</a:t>
            </a:r>
          </a:p>
        </p:txBody>
      </p:sp>
      <p:sp>
        <p:nvSpPr>
          <p:cNvPr id="6" name="テキスト ボックス 5">
            <a:extLst>
              <a:ext uri="{FF2B5EF4-FFF2-40B4-BE49-F238E27FC236}">
                <a16:creationId xmlns:a16="http://schemas.microsoft.com/office/drawing/2014/main" id="{8368DFAD-89E8-483D-A475-A3F94EA61CEF}"/>
              </a:ext>
            </a:extLst>
          </p:cNvPr>
          <p:cNvSpPr txBox="1"/>
          <p:nvPr/>
        </p:nvSpPr>
        <p:spPr>
          <a:xfrm>
            <a:off x="4267200" y="6443311"/>
            <a:ext cx="2743200" cy="369332"/>
          </a:xfrm>
          <a:prstGeom prst="rect">
            <a:avLst/>
          </a:prstGeom>
          <a:solidFill>
            <a:schemeClr val="bg1"/>
          </a:solidFill>
        </p:spPr>
        <p:txBody>
          <a:bodyPr wrap="square" rtlCol="0">
            <a:spAutoFit/>
          </a:bodyPr>
          <a:lstStyle/>
          <a:p>
            <a:pPr algn="ctr"/>
            <a:r>
              <a:rPr kumimoji="1" lang="ja-JP" altLang="en-US" dirty="0"/>
              <a:t>初回接種からの経過日数</a:t>
            </a:r>
          </a:p>
        </p:txBody>
      </p:sp>
      <p:sp>
        <p:nvSpPr>
          <p:cNvPr id="8" name="テキスト ボックス 7">
            <a:extLst>
              <a:ext uri="{FF2B5EF4-FFF2-40B4-BE49-F238E27FC236}">
                <a16:creationId xmlns:a16="http://schemas.microsoft.com/office/drawing/2014/main" id="{37FBF771-87AE-4111-918C-E338E4FBA84F}"/>
              </a:ext>
            </a:extLst>
          </p:cNvPr>
          <p:cNvSpPr txBox="1"/>
          <p:nvPr/>
        </p:nvSpPr>
        <p:spPr>
          <a:xfrm>
            <a:off x="495300" y="6812643"/>
            <a:ext cx="9509652" cy="646331"/>
          </a:xfrm>
          <a:prstGeom prst="rect">
            <a:avLst/>
          </a:prstGeom>
          <a:noFill/>
        </p:spPr>
        <p:txBody>
          <a:bodyPr wrap="square">
            <a:spAutoFit/>
          </a:bodyPr>
          <a:lstStyle/>
          <a:p>
            <a:pPr fontAlgn="base"/>
            <a:r>
              <a:rPr lang="en-US" altLang="ja-JP" sz="18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Evaluation of the BNT162b2 Covid-19 Vaccine in Children 5 to 11 Years of Age.</a:t>
            </a:r>
            <a:r>
              <a:rPr lang="en-US" altLang="ja-JP" sz="18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 Emmanuel B.et al.</a:t>
            </a:r>
            <a:r>
              <a:rPr lang="en-US" altLang="ja-JP" sz="1800" dirty="0">
                <a:solidFill>
                  <a:srgbClr val="666666"/>
                </a:solidFill>
                <a:effectLst/>
                <a:latin typeface="Meiryo UI" panose="020B0604030504040204" pitchFamily="50" charset="-128"/>
                <a:ea typeface="Meiryo UI" panose="020B0604030504040204" pitchFamily="50" charset="-128"/>
                <a:cs typeface="Helvetica" panose="020B0604020202020204" pitchFamily="34" charset="0"/>
              </a:rPr>
              <a:t> </a:t>
            </a:r>
            <a:r>
              <a:rPr lang="en-US" altLang="ja-JP" sz="1800" dirty="0">
                <a:solidFill>
                  <a:srgbClr val="666666"/>
                </a:solidFill>
                <a:effectLst/>
                <a:highlight>
                  <a:srgbClr val="FFFF00"/>
                </a:highlight>
                <a:latin typeface="Meiryo UI" panose="020B0604030504040204" pitchFamily="50" charset="-128"/>
                <a:ea typeface="Meiryo UI" panose="020B0604030504040204" pitchFamily="50" charset="-128"/>
                <a:cs typeface="Helvetica" panose="020B0604020202020204" pitchFamily="34" charset="0"/>
              </a:rPr>
              <a:t>N </a:t>
            </a:r>
            <a:r>
              <a:rPr lang="en-US" altLang="ja-JP" sz="1800" dirty="0" err="1">
                <a:solidFill>
                  <a:srgbClr val="666666"/>
                </a:solidFill>
                <a:effectLst/>
                <a:highlight>
                  <a:srgbClr val="FFFF00"/>
                </a:highlight>
                <a:latin typeface="Meiryo UI" panose="020B0604030504040204" pitchFamily="50" charset="-128"/>
                <a:ea typeface="Meiryo UI" panose="020B0604030504040204" pitchFamily="50" charset="-128"/>
                <a:cs typeface="Helvetica" panose="020B0604020202020204" pitchFamily="34" charset="0"/>
              </a:rPr>
              <a:t>Engl</a:t>
            </a:r>
            <a:r>
              <a:rPr lang="en-US" altLang="ja-JP" sz="1800" dirty="0">
                <a:solidFill>
                  <a:srgbClr val="666666"/>
                </a:solidFill>
                <a:effectLst/>
                <a:highlight>
                  <a:srgbClr val="FFFF00"/>
                </a:highlight>
                <a:latin typeface="Meiryo UI" panose="020B0604030504040204" pitchFamily="50" charset="-128"/>
                <a:ea typeface="Meiryo UI" panose="020B0604030504040204" pitchFamily="50" charset="-128"/>
                <a:cs typeface="Helvetica" panose="020B0604020202020204" pitchFamily="34" charset="0"/>
              </a:rPr>
              <a:t> J Med</a:t>
            </a:r>
            <a:r>
              <a:rPr lang="en-US" altLang="ja-JP" sz="1800" dirty="0">
                <a:solidFill>
                  <a:srgbClr val="666666"/>
                </a:solidFill>
                <a:effectLst/>
                <a:latin typeface="Meiryo UI" panose="020B0604030504040204" pitchFamily="50" charset="-128"/>
                <a:ea typeface="Meiryo UI" panose="020B0604030504040204" pitchFamily="50" charset="-128"/>
                <a:cs typeface="Helvetica" panose="020B0604020202020204" pitchFamily="34" charset="0"/>
              </a:rPr>
              <a:t> 2022; 386:35-46</a:t>
            </a:r>
          </a:p>
        </p:txBody>
      </p:sp>
      <p:sp>
        <p:nvSpPr>
          <p:cNvPr id="10" name="テキスト ボックス 9">
            <a:extLst>
              <a:ext uri="{FF2B5EF4-FFF2-40B4-BE49-F238E27FC236}">
                <a16:creationId xmlns:a16="http://schemas.microsoft.com/office/drawing/2014/main" id="{07D2C34F-9896-4C00-ABAF-37C8CFF677D7}"/>
              </a:ext>
            </a:extLst>
          </p:cNvPr>
          <p:cNvSpPr txBox="1"/>
          <p:nvPr/>
        </p:nvSpPr>
        <p:spPr>
          <a:xfrm>
            <a:off x="274374" y="228600"/>
            <a:ext cx="9509652" cy="830997"/>
          </a:xfrm>
          <a:prstGeom prst="rect">
            <a:avLst/>
          </a:prstGeom>
          <a:solidFill>
            <a:srgbClr val="FFFF00"/>
          </a:solidFill>
        </p:spPr>
        <p:txBody>
          <a:bodyPr wrap="square">
            <a:spAutoFit/>
          </a:bodyPr>
          <a:lstStyle/>
          <a:p>
            <a:r>
              <a:rPr lang="en-US"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5</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a:t>
            </a:r>
            <a:r>
              <a:rPr lang="en-US"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11</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歳児に対するファイザービオンテックワクチン</a:t>
            </a:r>
            <a:r>
              <a:rPr lang="ja-JP" altLang="en-US"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投与の有無別累積感染率</a:t>
            </a:r>
            <a:endParaRPr lang="en-US"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endParaRPr>
          </a:p>
          <a:p>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1517</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名に</a:t>
            </a:r>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10</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㎍接種、</a:t>
            </a:r>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751</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名にプラセボ接種</a:t>
            </a:r>
            <a:r>
              <a:rPr lang="ja-JP" altLang="en-US" sz="2400" dirty="0">
                <a:solidFill>
                  <a:srgbClr val="333333"/>
                </a:solidFill>
                <a:latin typeface="Meiryo UI" panose="020B0604030504040204" pitchFamily="50" charset="-128"/>
                <a:ea typeface="Meiryo UI" panose="020B0604030504040204" pitchFamily="50" charset="-128"/>
                <a:cs typeface="Helvetica" panose="020B0604020202020204" pitchFamily="34" charset="0"/>
              </a:rPr>
              <a:t>。</a:t>
            </a:r>
            <a:r>
              <a:rPr lang="ja-JP" altLang="ja-JP" sz="2400" dirty="0">
                <a:solidFill>
                  <a:srgbClr val="FF0000"/>
                </a:solidFill>
                <a:effectLst/>
                <a:highlight>
                  <a:srgbClr val="FFFF00"/>
                </a:highlight>
                <a:latin typeface="Meiryo UI" panose="020B0604030504040204" pitchFamily="50" charset="-128"/>
                <a:ea typeface="Meiryo UI" panose="020B0604030504040204" pitchFamily="50" charset="-128"/>
                <a:cs typeface="Helvetica" panose="020B0604020202020204" pitchFamily="34" charset="0"/>
              </a:rPr>
              <a:t>重大な副反応は見られず</a:t>
            </a:r>
            <a:r>
              <a:rPr lang="ja-JP" altLang="en-US" sz="2400" dirty="0">
                <a:solidFill>
                  <a:srgbClr val="FF0000"/>
                </a:solidFill>
                <a:effectLst/>
                <a:highlight>
                  <a:srgbClr val="FFFF00"/>
                </a:highlight>
                <a:latin typeface="Meiryo UI" panose="020B0604030504040204" pitchFamily="50" charset="-128"/>
                <a:ea typeface="Meiryo UI" panose="020B0604030504040204" pitchFamily="50" charset="-128"/>
                <a:cs typeface="Helvetica" panose="020B0604020202020204" pitchFamily="34" charset="0"/>
              </a:rPr>
              <a:t>。</a:t>
            </a:r>
            <a:endParaRPr lang="ja-JP" altLang="en-US" sz="2400" dirty="0"/>
          </a:p>
        </p:txBody>
      </p:sp>
    </p:spTree>
    <p:extLst>
      <p:ext uri="{BB962C8B-B14F-4D97-AF65-F5344CB8AC3E}">
        <p14:creationId xmlns:p14="http://schemas.microsoft.com/office/powerpoint/2010/main" val="286006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343B8C4-3CA9-4012-9D9C-8DA8821AEAFB}"/>
              </a:ext>
            </a:extLst>
          </p:cNvPr>
          <p:cNvSpPr txBox="1"/>
          <p:nvPr/>
        </p:nvSpPr>
        <p:spPr>
          <a:xfrm>
            <a:off x="510540" y="381000"/>
            <a:ext cx="9014460" cy="3724096"/>
          </a:xfrm>
          <a:prstGeom prst="rect">
            <a:avLst/>
          </a:prstGeom>
          <a:noFill/>
        </p:spPr>
        <p:txBody>
          <a:bodyPr wrap="square" rtlCol="0">
            <a:spAutoFit/>
          </a:bodyPr>
          <a:lstStyle/>
          <a:p>
            <a:pPr algn="ctr"/>
            <a:r>
              <a:rPr kumimoji="1" lang="ja-JP" altLang="en-US" sz="4000" dirty="0">
                <a:solidFill>
                  <a:srgbClr val="FF0000"/>
                </a:solidFill>
                <a:latin typeface="ＭＳ Ｐゴシック" panose="020B0600070205080204" pitchFamily="50" charset="-128"/>
                <a:ea typeface="ＭＳ Ｐゴシック" panose="020B0600070205080204" pitchFamily="50" charset="-128"/>
              </a:rPr>
              <a:t>新型コロナワクチン接種と心筋炎</a:t>
            </a:r>
            <a:endParaRPr kumimoji="1" lang="en-US" altLang="ja-JP" sz="4000" dirty="0">
              <a:solidFill>
                <a:srgbClr val="FF0000"/>
              </a:solidFill>
              <a:latin typeface="ＭＳ Ｐゴシック" panose="020B0600070205080204" pitchFamily="50" charset="-128"/>
              <a:ea typeface="ＭＳ Ｐゴシック" panose="020B0600070205080204" pitchFamily="50" charset="-128"/>
            </a:endParaRPr>
          </a:p>
          <a:p>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若い男性に多いが、ほとんどは軽症で治癒</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kumimoji="1" lang="ja-JP" altLang="en-US" sz="2800" dirty="0">
                <a:latin typeface="ＭＳ Ｐゴシック" panose="020B0600070205080204" pitchFamily="50" charset="-128"/>
                <a:ea typeface="ＭＳ Ｐゴシック" panose="020B0600070205080204" pitchFamily="50" charset="-128"/>
              </a:rPr>
              <a:t>心筋炎自体は新型コロナに感染すると、感染しない場合の</a:t>
            </a:r>
            <a:r>
              <a:rPr kumimoji="1" lang="en-US" altLang="ja-JP" sz="2800" dirty="0">
                <a:latin typeface="ＭＳ Ｐゴシック" panose="020B0600070205080204" pitchFamily="50" charset="-128"/>
                <a:ea typeface="ＭＳ Ｐゴシック" panose="020B0600070205080204" pitchFamily="50" charset="-128"/>
              </a:rPr>
              <a:t>18</a:t>
            </a:r>
            <a:r>
              <a:rPr kumimoji="1" lang="ja-JP" altLang="en-US" sz="2800" dirty="0">
                <a:latin typeface="ＭＳ Ｐゴシック" panose="020B0600070205080204" pitchFamily="50" charset="-128"/>
                <a:ea typeface="ＭＳ Ｐゴシック" panose="020B0600070205080204" pitchFamily="50" charset="-128"/>
              </a:rPr>
              <a:t>倍発症（</a:t>
            </a:r>
            <a:r>
              <a:rPr kumimoji="1" lang="en-US" altLang="ja-JP" sz="2800" dirty="0">
                <a:latin typeface="ＭＳ Ｐゴシック" panose="020B0600070205080204" pitchFamily="50" charset="-128"/>
                <a:ea typeface="ＭＳ Ｐゴシック" panose="020B0600070205080204" pitchFamily="50" charset="-128"/>
              </a:rPr>
              <a:t>16</a:t>
            </a:r>
            <a:r>
              <a:rPr kumimoji="1" lang="ja-JP" altLang="en-US" sz="2800" dirty="0">
                <a:latin typeface="ＭＳ Ｐゴシック" panose="020B0600070205080204" pitchFamily="50" charset="-128"/>
                <a:ea typeface="ＭＳ Ｐゴシック" panose="020B0600070205080204" pitchFamily="50" charset="-128"/>
              </a:rPr>
              <a:t>才以上）</a:t>
            </a:r>
            <a:endParaRPr kumimoji="1" lang="en-US" altLang="ja-JP" sz="28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kumimoji="1" lang="ja-JP" altLang="en-US" sz="2800" dirty="0">
                <a:latin typeface="ＭＳ Ｐゴシック" panose="020B0600070205080204" pitchFamily="50" charset="-128"/>
                <a:ea typeface="ＭＳ Ｐゴシック" panose="020B0600070205080204" pitchFamily="50" charset="-128"/>
              </a:rPr>
              <a:t>小中学生世代へのワクチン接種のリスクベネフィットが問題</a:t>
            </a:r>
            <a:endParaRPr kumimoji="1" lang="en-US" altLang="ja-JP" sz="28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kumimoji="1" lang="ja-JP" altLang="en-US" sz="2800" dirty="0">
                <a:latin typeface="ＭＳ Ｐゴシック" panose="020B0600070205080204" pitchFamily="50" charset="-128"/>
                <a:ea typeface="ＭＳ Ｐゴシック" panose="020B0600070205080204" pitchFamily="50" charset="-128"/>
              </a:rPr>
              <a:t>小学生世代以下は心筋炎リスクが少ない可能性がある</a:t>
            </a:r>
            <a:endParaRPr kumimoji="1" lang="en-US" altLang="ja-JP" sz="2800" dirty="0">
              <a:latin typeface="ＭＳ Ｐゴシック" panose="020B0600070205080204" pitchFamily="50" charset="-128"/>
              <a:ea typeface="ＭＳ Ｐゴシック" panose="020B0600070205080204" pitchFamily="50" charset="-128"/>
            </a:endParaRPr>
          </a:p>
        </p:txBody>
      </p:sp>
      <p:graphicFrame>
        <p:nvGraphicFramePr>
          <p:cNvPr id="3" name="表 3">
            <a:extLst>
              <a:ext uri="{FF2B5EF4-FFF2-40B4-BE49-F238E27FC236}">
                <a16:creationId xmlns:a16="http://schemas.microsoft.com/office/drawing/2014/main" id="{6C3D3F18-4D1E-411B-9D3E-7DFBF25D4A17}"/>
              </a:ext>
            </a:extLst>
          </p:cNvPr>
          <p:cNvGraphicFramePr>
            <a:graphicFrameLocks noGrp="1"/>
          </p:cNvGraphicFramePr>
          <p:nvPr>
            <p:extLst>
              <p:ext uri="{D42A27DB-BD31-4B8C-83A1-F6EECF244321}">
                <p14:modId xmlns:p14="http://schemas.microsoft.com/office/powerpoint/2010/main" val="2063036531"/>
              </p:ext>
            </p:extLst>
          </p:nvPr>
        </p:nvGraphicFramePr>
        <p:xfrm>
          <a:off x="477883" y="4535984"/>
          <a:ext cx="9014460" cy="2865120"/>
        </p:xfrm>
        <a:graphic>
          <a:graphicData uri="http://schemas.openxmlformats.org/drawingml/2006/table">
            <a:tbl>
              <a:tblPr firstRow="1" bandRow="1">
                <a:tableStyleId>{5940675A-B579-460E-94D1-54222C63F5DA}</a:tableStyleId>
              </a:tblPr>
              <a:tblGrid>
                <a:gridCol w="3730121">
                  <a:extLst>
                    <a:ext uri="{9D8B030D-6E8A-4147-A177-3AD203B41FA5}">
                      <a16:colId xmlns:a16="http://schemas.microsoft.com/office/drawing/2014/main" val="1794845453"/>
                    </a:ext>
                  </a:extLst>
                </a:gridCol>
                <a:gridCol w="5284339">
                  <a:extLst>
                    <a:ext uri="{9D8B030D-6E8A-4147-A177-3AD203B41FA5}">
                      <a16:colId xmlns:a16="http://schemas.microsoft.com/office/drawing/2014/main" val="1094494750"/>
                    </a:ext>
                  </a:extLst>
                </a:gridCol>
              </a:tblGrid>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ＭＳ Ｐゴシック" panose="020B0600070205080204" pitchFamily="50" charset="-128"/>
                          <a:ea typeface="ＭＳ Ｐゴシック" panose="020B0600070205080204" pitchFamily="50" charset="-128"/>
                        </a:rPr>
                        <a:t>高校生世代の心筋炎（</a:t>
                      </a:r>
                      <a:r>
                        <a:rPr kumimoji="1" lang="en-US" altLang="ja-JP" sz="2800" dirty="0">
                          <a:latin typeface="ＭＳ Ｐゴシック" panose="020B0600070205080204" pitchFamily="50" charset="-128"/>
                          <a:ea typeface="ＭＳ Ｐゴシック" panose="020B0600070205080204" pitchFamily="50" charset="-128"/>
                        </a:rPr>
                        <a:t>10</a:t>
                      </a:r>
                      <a:r>
                        <a:rPr kumimoji="1" lang="ja-JP" altLang="en-US" sz="2800" dirty="0">
                          <a:latin typeface="ＭＳ Ｐゴシック" panose="020B0600070205080204" pitchFamily="50" charset="-128"/>
                          <a:ea typeface="ＭＳ Ｐゴシック" panose="020B0600070205080204" pitchFamily="50" charset="-128"/>
                        </a:rPr>
                        <a:t>万人あたり）</a:t>
                      </a:r>
                      <a:endParaRPr kumimoji="1" lang="en-US" altLang="ja-JP" sz="2800" dirty="0">
                        <a:latin typeface="ＭＳ Ｐゴシック" panose="020B0600070205080204" pitchFamily="50" charset="-128"/>
                        <a:ea typeface="ＭＳ Ｐゴシック" panose="020B0600070205080204" pitchFamily="50" charset="-128"/>
                      </a:endParaRPr>
                    </a:p>
                  </a:txBody>
                  <a:tcPr anchor="ctr">
                    <a:solidFill>
                      <a:srgbClr val="FFFF00"/>
                    </a:solidFill>
                  </a:tcPr>
                </a:tc>
                <a:tc hMerge="1">
                  <a:txBody>
                    <a:bodyPr/>
                    <a:lstStyle/>
                    <a:p>
                      <a:endParaRPr kumimoji="1" lang="ja-JP" altLang="en-US"/>
                    </a:p>
                  </a:txBody>
                  <a:tcPr>
                    <a:solidFill>
                      <a:schemeClr val="bg1"/>
                    </a:solidFill>
                  </a:tcPr>
                </a:tc>
                <a:extLst>
                  <a:ext uri="{0D108BD9-81ED-4DB2-BD59-A6C34878D82A}">
                    <a16:rowId xmlns:a16="http://schemas.microsoft.com/office/drawing/2014/main" val="235475393"/>
                  </a:ext>
                </a:extLst>
              </a:tr>
              <a:tr h="0">
                <a:tc>
                  <a:txBody>
                    <a:bodyPr/>
                    <a:lstStyle/>
                    <a:p>
                      <a:pPr algn="ctr"/>
                      <a:r>
                        <a:rPr kumimoji="1" lang="ja-JP" altLang="en-US" sz="2800" dirty="0">
                          <a:latin typeface="ＭＳ Ｐゴシック" panose="020B0600070205080204" pitchFamily="50" charset="-128"/>
                          <a:ea typeface="ＭＳ Ｐゴシック" panose="020B0600070205080204" pitchFamily="50" charset="-128"/>
                        </a:rPr>
                        <a:t>バックグラウンド発生率</a:t>
                      </a:r>
                      <a:endParaRPr kumimoji="1" lang="en-US" altLang="ja-JP" sz="2800" dirty="0">
                        <a:latin typeface="ＭＳ Ｐゴシック" panose="020B0600070205080204" pitchFamily="50" charset="-128"/>
                        <a:ea typeface="ＭＳ Ｐゴシック" panose="020B0600070205080204" pitchFamily="50" charset="-128"/>
                      </a:endParaRPr>
                    </a:p>
                    <a:p>
                      <a:pPr algn="ctr"/>
                      <a:r>
                        <a:rPr kumimoji="1" lang="ja-JP" altLang="en-US" sz="2800" dirty="0">
                          <a:latin typeface="ＭＳ Ｐゴシック" panose="020B0600070205080204" pitchFamily="50" charset="-128"/>
                          <a:ea typeface="ＭＳ Ｐゴシック" panose="020B0600070205080204" pitchFamily="50" charset="-128"/>
                        </a:rPr>
                        <a:t>（自然発生率）</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ＭＳ Ｐゴシック" panose="020B0600070205080204" pitchFamily="50" charset="-128"/>
                          <a:ea typeface="ＭＳ Ｐゴシック" panose="020B0600070205080204" pitchFamily="50" charset="-128"/>
                        </a:rPr>
                        <a:t>男性</a:t>
                      </a:r>
                      <a:r>
                        <a:rPr kumimoji="1" lang="en-US" altLang="ja-JP" sz="2800" dirty="0">
                          <a:latin typeface="ＭＳ Ｐゴシック" panose="020B0600070205080204" pitchFamily="50" charset="-128"/>
                          <a:ea typeface="ＭＳ Ｐゴシック" panose="020B0600070205080204" pitchFamily="50" charset="-128"/>
                        </a:rPr>
                        <a:t>4</a:t>
                      </a:r>
                      <a:r>
                        <a:rPr kumimoji="1" lang="ja-JP" altLang="en-US" sz="2800" dirty="0">
                          <a:latin typeface="ＭＳ Ｐゴシック" panose="020B0600070205080204" pitchFamily="50" charset="-128"/>
                          <a:ea typeface="ＭＳ Ｐゴシック" panose="020B0600070205080204" pitchFamily="50" charset="-128"/>
                        </a:rPr>
                        <a:t>人　女性＜</a:t>
                      </a:r>
                      <a:r>
                        <a:rPr kumimoji="1" lang="en-US" altLang="ja-JP" sz="2800" dirty="0">
                          <a:latin typeface="ＭＳ Ｐゴシック" panose="020B0600070205080204" pitchFamily="50" charset="-128"/>
                          <a:ea typeface="ＭＳ Ｐゴシック" panose="020B0600070205080204" pitchFamily="50" charset="-128"/>
                        </a:rPr>
                        <a:t>1</a:t>
                      </a:r>
                      <a:r>
                        <a:rPr kumimoji="1" lang="ja-JP" altLang="en-US" sz="2800" dirty="0">
                          <a:latin typeface="ＭＳ Ｐゴシック" panose="020B0600070205080204" pitchFamily="50" charset="-128"/>
                          <a:ea typeface="ＭＳ Ｐゴシック" panose="020B0600070205080204" pitchFamily="50" charset="-128"/>
                        </a:rPr>
                        <a:t>人</a:t>
                      </a:r>
                      <a:endParaRPr kumimoji="1" lang="en-US" altLang="ja-JP" sz="2800" dirty="0">
                        <a:latin typeface="ＭＳ Ｐゴシック" panose="020B0600070205080204" pitchFamily="50" charset="-128"/>
                        <a:ea typeface="ＭＳ Ｐゴシック" panose="020B0600070205080204" pitchFamily="50" charset="-128"/>
                      </a:endParaRPr>
                    </a:p>
                  </a:txBody>
                  <a:tcPr anchor="ctr">
                    <a:solidFill>
                      <a:srgbClr val="FFFF00"/>
                    </a:solidFill>
                  </a:tcPr>
                </a:tc>
                <a:extLst>
                  <a:ext uri="{0D108BD9-81ED-4DB2-BD59-A6C34878D82A}">
                    <a16:rowId xmlns:a16="http://schemas.microsoft.com/office/drawing/2014/main" val="11239955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ＭＳ Ｐゴシック" panose="020B0600070205080204" pitchFamily="50" charset="-128"/>
                          <a:ea typeface="ＭＳ Ｐゴシック" panose="020B0600070205080204" pitchFamily="50" charset="-128"/>
                        </a:rPr>
                        <a:t>コロナワクチン接種後</a:t>
                      </a:r>
                      <a:endParaRPr kumimoji="1" lang="en-US" altLang="ja-JP" sz="2800" dirty="0">
                        <a:latin typeface="ＭＳ Ｐゴシック" panose="020B0600070205080204" pitchFamily="50" charset="-128"/>
                        <a:ea typeface="ＭＳ Ｐゴシック" panose="020B0600070205080204" pitchFamily="50" charset="-128"/>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ＭＳ Ｐゴシック" panose="020B0600070205080204" pitchFamily="50" charset="-128"/>
                          <a:ea typeface="ＭＳ Ｐゴシック" panose="020B0600070205080204" pitchFamily="50" charset="-128"/>
                        </a:rPr>
                        <a:t>男性</a:t>
                      </a:r>
                      <a:r>
                        <a:rPr kumimoji="1" lang="en-US" altLang="ja-JP" sz="2800" dirty="0">
                          <a:latin typeface="ＭＳ Ｐゴシック" panose="020B0600070205080204" pitchFamily="50" charset="-128"/>
                          <a:ea typeface="ＭＳ Ｐゴシック" panose="020B0600070205080204" pitchFamily="50" charset="-128"/>
                        </a:rPr>
                        <a:t>14</a:t>
                      </a:r>
                      <a:r>
                        <a:rPr kumimoji="1" lang="ja-JP" altLang="en-US" sz="2800" dirty="0">
                          <a:latin typeface="ＭＳ Ｐゴシック" panose="020B0600070205080204" pitchFamily="50" charset="-128"/>
                          <a:ea typeface="ＭＳ Ｐゴシック" panose="020B0600070205080204" pitchFamily="50" charset="-128"/>
                        </a:rPr>
                        <a:t>人　女性＜</a:t>
                      </a:r>
                      <a:r>
                        <a:rPr kumimoji="1" lang="en-US" altLang="ja-JP" sz="2800" dirty="0">
                          <a:latin typeface="ＭＳ Ｐゴシック" panose="020B0600070205080204" pitchFamily="50" charset="-128"/>
                          <a:ea typeface="ＭＳ Ｐゴシック" panose="020B0600070205080204" pitchFamily="50" charset="-128"/>
                        </a:rPr>
                        <a:t>2</a:t>
                      </a:r>
                      <a:r>
                        <a:rPr kumimoji="1" lang="ja-JP" altLang="en-US" sz="2800" dirty="0">
                          <a:latin typeface="ＭＳ Ｐゴシック" panose="020B0600070205080204" pitchFamily="50" charset="-128"/>
                          <a:ea typeface="ＭＳ Ｐゴシック" panose="020B0600070205080204" pitchFamily="50" charset="-128"/>
                        </a:rPr>
                        <a:t>人</a:t>
                      </a:r>
                      <a:endParaRPr kumimoji="1" lang="en-US" altLang="ja-JP" sz="2800" dirty="0">
                        <a:latin typeface="ＭＳ Ｐゴシック" panose="020B0600070205080204" pitchFamily="50" charset="-128"/>
                        <a:ea typeface="ＭＳ Ｐゴシック" panose="020B0600070205080204" pitchFamily="50" charset="-128"/>
                      </a:endParaRPr>
                    </a:p>
                  </a:txBody>
                  <a:tcPr anchor="ctr">
                    <a:solidFill>
                      <a:srgbClr val="FFFF00"/>
                    </a:solidFill>
                  </a:tcPr>
                </a:tc>
                <a:extLst>
                  <a:ext uri="{0D108BD9-81ED-4DB2-BD59-A6C34878D82A}">
                    <a16:rowId xmlns:a16="http://schemas.microsoft.com/office/drawing/2014/main" val="23735482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新型コロナ感染後</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男性数十人　女性数人</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（バックグラウンド発生率の</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18</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倍）</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txBody>
                  <a:tcPr anchor="ctr">
                    <a:solidFill>
                      <a:srgbClr val="FFFF00"/>
                    </a:solidFill>
                  </a:tcPr>
                </a:tc>
                <a:extLst>
                  <a:ext uri="{0D108BD9-81ED-4DB2-BD59-A6C34878D82A}">
                    <a16:rowId xmlns:a16="http://schemas.microsoft.com/office/drawing/2014/main" val="339964019"/>
                  </a:ext>
                </a:extLst>
              </a:tr>
            </a:tbl>
          </a:graphicData>
        </a:graphic>
      </p:graphicFrame>
    </p:spTree>
    <p:extLst>
      <p:ext uri="{BB962C8B-B14F-4D97-AF65-F5344CB8AC3E}">
        <p14:creationId xmlns:p14="http://schemas.microsoft.com/office/powerpoint/2010/main" val="142315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343B8C4-3CA9-4012-9D9C-8DA8821AEAFB}"/>
              </a:ext>
            </a:extLst>
          </p:cNvPr>
          <p:cNvSpPr txBox="1"/>
          <p:nvPr/>
        </p:nvSpPr>
        <p:spPr>
          <a:xfrm>
            <a:off x="457200" y="762000"/>
            <a:ext cx="9182100" cy="5900654"/>
          </a:xfrm>
          <a:prstGeom prst="rect">
            <a:avLst/>
          </a:prstGeom>
          <a:noFill/>
        </p:spPr>
        <p:txBody>
          <a:bodyPr wrap="square" rtlCol="0">
            <a:spAutoFit/>
          </a:bodyPr>
          <a:lstStyle/>
          <a:p>
            <a:pPr algn="ctr">
              <a:lnSpc>
                <a:spcPct val="150000"/>
              </a:lnSpc>
            </a:pPr>
            <a:r>
              <a:rPr kumimoji="1" lang="ja-JP" altLang="en-US" sz="3800" dirty="0">
                <a:latin typeface="ＭＳ Ｐゴシック" panose="020B0600070205080204" pitchFamily="50" charset="-128"/>
                <a:ea typeface="ＭＳ Ｐゴシック" panose="020B0600070205080204" pitchFamily="50" charset="-128"/>
              </a:rPr>
              <a:t>男性ホルモン（</a:t>
            </a:r>
            <a:r>
              <a:rPr kumimoji="1" lang="ja-JP" altLang="en-US" sz="3800" dirty="0">
                <a:highlight>
                  <a:srgbClr val="FFFF00"/>
                </a:highlight>
                <a:latin typeface="ＭＳ Ｐゴシック" panose="020B0600070205080204" pitchFamily="50" charset="-128"/>
                <a:ea typeface="ＭＳ Ｐゴシック" panose="020B0600070205080204" pitchFamily="50" charset="-128"/>
              </a:rPr>
              <a:t>テストステロン</a:t>
            </a:r>
            <a:r>
              <a:rPr kumimoji="1" lang="ja-JP" altLang="en-US" sz="3800" dirty="0">
                <a:latin typeface="ＭＳ Ｐゴシック" panose="020B0600070205080204" pitchFamily="50" charset="-128"/>
                <a:ea typeface="ＭＳ Ｐゴシック" panose="020B0600070205080204" pitchFamily="50" charset="-128"/>
              </a:rPr>
              <a:t>）が多いと</a:t>
            </a:r>
            <a:endParaRPr kumimoji="1" lang="en-US" altLang="ja-JP" sz="3800" dirty="0">
              <a:latin typeface="ＭＳ Ｐゴシック" panose="020B0600070205080204" pitchFamily="50" charset="-128"/>
              <a:ea typeface="ＭＳ Ｐゴシック" panose="020B0600070205080204" pitchFamily="50" charset="-128"/>
            </a:endParaRPr>
          </a:p>
          <a:p>
            <a:pPr algn="ctr">
              <a:lnSpc>
                <a:spcPct val="150000"/>
              </a:lnSpc>
            </a:pPr>
            <a:r>
              <a:rPr kumimoji="1" lang="ja-JP" altLang="en-US" sz="3800" dirty="0">
                <a:latin typeface="ＭＳ Ｐゴシック" panose="020B0600070205080204" pitchFamily="50" charset="-128"/>
                <a:ea typeface="ＭＳ Ｐゴシック" panose="020B0600070205080204" pitchFamily="50" charset="-128"/>
              </a:rPr>
              <a:t>ワクチン接種後心筋炎になりやすいようだ</a:t>
            </a:r>
            <a:endParaRPr kumimoji="1" lang="en-US" altLang="ja-JP" sz="3800" dirty="0">
              <a:latin typeface="ＭＳ Ｐゴシック" panose="020B0600070205080204" pitchFamily="50" charset="-128"/>
              <a:ea typeface="ＭＳ Ｐゴシック" panose="020B0600070205080204" pitchFamily="50" charset="-128"/>
            </a:endParaRPr>
          </a:p>
          <a:p>
            <a:pPr>
              <a:lnSpc>
                <a:spcPct val="150000"/>
              </a:lnSpc>
            </a:pPr>
            <a:endParaRPr kumimoji="1" lang="en-US" altLang="ja-JP" sz="2800"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2800" dirty="0">
                <a:latin typeface="ＭＳ Ｐゴシック" panose="020B0600070205080204" pitchFamily="50" charset="-128"/>
                <a:ea typeface="ＭＳ Ｐゴシック" panose="020B0600070205080204" pitchFamily="50" charset="-128"/>
              </a:rPr>
              <a:t>根拠：</a:t>
            </a:r>
            <a:endParaRPr kumimoji="1" lang="en-US" altLang="ja-JP" sz="2800" dirty="0">
              <a:latin typeface="ＭＳ Ｐゴシック" panose="020B0600070205080204" pitchFamily="50" charset="-128"/>
              <a:ea typeface="ＭＳ Ｐゴシック" panose="020B0600070205080204" pitchFamily="50" charset="-128"/>
            </a:endParaRPr>
          </a:p>
          <a:p>
            <a:pPr>
              <a:lnSpc>
                <a:spcPct val="150000"/>
              </a:lnSpc>
            </a:pPr>
            <a:endParaRPr kumimoji="1" lang="en-US" altLang="ja-JP" sz="1200" dirty="0">
              <a:latin typeface="ＭＳ Ｐゴシック" panose="020B0600070205080204" pitchFamily="50" charset="-128"/>
              <a:ea typeface="ＭＳ Ｐゴシック" panose="020B0600070205080204" pitchFamily="50" charset="-128"/>
            </a:endParaRPr>
          </a:p>
          <a:p>
            <a:pPr marL="914400" lvl="1" indent="-457200">
              <a:lnSpc>
                <a:spcPct val="150000"/>
              </a:lnSpc>
              <a:buFont typeface="Wingdings" panose="05000000000000000000" pitchFamily="2" charset="2"/>
              <a:buChar char="l"/>
            </a:pPr>
            <a:r>
              <a:rPr kumimoji="1" lang="ja-JP" altLang="en-US" sz="2800" dirty="0">
                <a:latin typeface="ＭＳ Ｐゴシック" panose="020B0600070205080204" pitchFamily="50" charset="-128"/>
                <a:ea typeface="ＭＳ Ｐゴシック" panose="020B0600070205080204" pitchFamily="50" charset="-128"/>
              </a:rPr>
              <a:t>ワクチン後の心筋炎は高校生世代の男性で多く、女性で少ない</a:t>
            </a:r>
            <a:endParaRPr kumimoji="1" lang="en-US" altLang="ja-JP" sz="2800" dirty="0">
              <a:latin typeface="ＭＳ Ｐゴシック" panose="020B0600070205080204" pitchFamily="50" charset="-128"/>
              <a:ea typeface="ＭＳ Ｐゴシック" panose="020B0600070205080204" pitchFamily="50" charset="-128"/>
            </a:endParaRPr>
          </a:p>
          <a:p>
            <a:pPr marL="914400" lvl="1" indent="-457200">
              <a:lnSpc>
                <a:spcPct val="150000"/>
              </a:lnSpc>
              <a:buFont typeface="Wingdings" panose="05000000000000000000" pitchFamily="2" charset="2"/>
              <a:buChar char="l"/>
            </a:pPr>
            <a:r>
              <a:rPr kumimoji="1" lang="ja-JP" altLang="en-US" sz="2800" dirty="0">
                <a:latin typeface="ＭＳ Ｐゴシック" panose="020B0600070205080204" pitchFamily="50" charset="-128"/>
                <a:ea typeface="ＭＳ Ｐゴシック" panose="020B0600070205080204" pitchFamily="50" charset="-128"/>
              </a:rPr>
              <a:t>テストステロンが多いと炎症が増える（動物実験）</a:t>
            </a:r>
            <a:endParaRPr kumimoji="1" lang="en-US" altLang="ja-JP" sz="2800" dirty="0">
              <a:latin typeface="ＭＳ Ｐゴシック" panose="020B0600070205080204" pitchFamily="50" charset="-128"/>
              <a:ea typeface="ＭＳ Ｐゴシック" panose="020B0600070205080204" pitchFamily="50" charset="-128"/>
            </a:endParaRPr>
          </a:p>
          <a:p>
            <a:pPr marL="914400" lvl="1" indent="-457200">
              <a:lnSpc>
                <a:spcPct val="150000"/>
              </a:lnSpc>
              <a:buFont typeface="Wingdings" panose="05000000000000000000" pitchFamily="2" charset="2"/>
              <a:buChar char="l"/>
            </a:pPr>
            <a:r>
              <a:rPr kumimoji="1" lang="ja-JP" altLang="en-US" sz="2800" dirty="0">
                <a:latin typeface="ＭＳ Ｐゴシック" panose="020B0600070205080204" pitchFamily="50" charset="-128"/>
                <a:ea typeface="ＭＳ Ｐゴシック" panose="020B0600070205080204" pitchFamily="50" charset="-128"/>
              </a:rPr>
              <a:t>テストステロンは</a:t>
            </a:r>
            <a:r>
              <a:rPr kumimoji="1" lang="en-US" altLang="ja-JP" sz="2800" dirty="0">
                <a:latin typeface="ＭＳ Ｐゴシック" panose="020B0600070205080204" pitchFamily="50" charset="-128"/>
                <a:ea typeface="ＭＳ Ｐゴシック" panose="020B0600070205080204" pitchFamily="50" charset="-128"/>
              </a:rPr>
              <a:t>12</a:t>
            </a:r>
            <a:r>
              <a:rPr kumimoji="1" lang="ja-JP" altLang="en-US" sz="2800" dirty="0">
                <a:latin typeface="ＭＳ Ｐゴシック" panose="020B0600070205080204" pitchFamily="50" charset="-128"/>
                <a:ea typeface="ＭＳ Ｐゴシック" panose="020B0600070205080204" pitchFamily="50" charset="-128"/>
              </a:rPr>
              <a:t>～</a:t>
            </a:r>
            <a:r>
              <a:rPr kumimoji="1" lang="en-US" altLang="ja-JP" sz="2800" dirty="0">
                <a:latin typeface="ＭＳ Ｐゴシック" panose="020B0600070205080204" pitchFamily="50" charset="-128"/>
                <a:ea typeface="ＭＳ Ｐゴシック" panose="020B0600070205080204" pitchFamily="50" charset="-128"/>
              </a:rPr>
              <a:t>13</a:t>
            </a:r>
            <a:r>
              <a:rPr kumimoji="1" lang="ja-JP" altLang="en-US" sz="2800" dirty="0">
                <a:latin typeface="ＭＳ Ｐゴシック" panose="020B0600070205080204" pitchFamily="50" charset="-128"/>
                <a:ea typeface="ＭＳ Ｐゴシック" panose="020B0600070205080204" pitchFamily="50" charset="-128"/>
              </a:rPr>
              <a:t>才から増え始める</a:t>
            </a:r>
            <a:endParaRPr kumimoji="1" lang="en-US" altLang="ja-JP"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8242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3C399D-EFFC-4682-A843-81CC098457F2}"/>
              </a:ext>
            </a:extLst>
          </p:cNvPr>
          <p:cNvSpPr txBox="1"/>
          <p:nvPr/>
        </p:nvSpPr>
        <p:spPr>
          <a:xfrm>
            <a:off x="370114" y="979140"/>
            <a:ext cx="9448800" cy="1200329"/>
          </a:xfrm>
          <a:prstGeom prst="rect">
            <a:avLst/>
          </a:prstGeom>
          <a:noFill/>
          <a:ln>
            <a:solidFill>
              <a:schemeClr val="tx1"/>
            </a:solidFill>
          </a:ln>
        </p:spPr>
        <p:txBody>
          <a:bodyPr wrap="square" rtlCol="0">
            <a:spAutoFit/>
          </a:bodyPr>
          <a:lstStyle/>
          <a:p>
            <a:pPr algn="ctr"/>
            <a:r>
              <a:rPr kumimoji="1" lang="en-US" altLang="ja-JP" sz="3600" dirty="0">
                <a:latin typeface="ＭＳ Ｐゴシック" panose="020B0600070205080204" pitchFamily="50" charset="-128"/>
                <a:ea typeface="ＭＳ Ｐゴシック" panose="020B0600070205080204" pitchFamily="50" charset="-128"/>
              </a:rPr>
              <a:t>Q:</a:t>
            </a:r>
            <a:r>
              <a:rPr kumimoji="1" lang="ja-JP" altLang="en-US" sz="3600" dirty="0">
                <a:latin typeface="ＭＳ Ｐゴシック" panose="020B0600070205080204" pitchFamily="50" charset="-128"/>
                <a:ea typeface="ＭＳ Ｐゴシック" panose="020B0600070205080204" pitchFamily="50" charset="-128"/>
              </a:rPr>
              <a:t>　ワクチンを受けて心筋炎になる若者がいるので、子どもに受けさせてよいか心配です？</a:t>
            </a:r>
          </a:p>
        </p:txBody>
      </p:sp>
      <p:sp>
        <p:nvSpPr>
          <p:cNvPr id="3" name="テキスト ボックス 2">
            <a:extLst>
              <a:ext uri="{FF2B5EF4-FFF2-40B4-BE49-F238E27FC236}">
                <a16:creationId xmlns:a16="http://schemas.microsoft.com/office/drawing/2014/main" id="{F5458953-3713-4197-9584-83F43ADF9334}"/>
              </a:ext>
            </a:extLst>
          </p:cNvPr>
          <p:cNvSpPr txBox="1"/>
          <p:nvPr/>
        </p:nvSpPr>
        <p:spPr>
          <a:xfrm>
            <a:off x="228600" y="4050774"/>
            <a:ext cx="9677400" cy="3046988"/>
          </a:xfrm>
          <a:prstGeom prst="rect">
            <a:avLst/>
          </a:prstGeom>
          <a:noFill/>
          <a:ln>
            <a:solidFill>
              <a:schemeClr val="tx1"/>
            </a:solidFill>
          </a:ln>
        </p:spPr>
        <p:txBody>
          <a:bodyPr wrap="square" rtlCol="0">
            <a:spAutoFit/>
          </a:bodyPr>
          <a:lstStyle/>
          <a:p>
            <a:r>
              <a:rPr kumimoji="1" lang="en-US" altLang="ja-JP" sz="3200" dirty="0">
                <a:latin typeface="ＭＳ Ｐゴシック" panose="020B0600070205080204" pitchFamily="50" charset="-128"/>
                <a:ea typeface="ＭＳ Ｐゴシック" panose="020B0600070205080204" pitchFamily="50" charset="-128"/>
              </a:rPr>
              <a:t>A</a:t>
            </a:r>
            <a:r>
              <a:rPr kumimoji="1" lang="ja-JP" altLang="en-US" sz="3200" dirty="0">
                <a:latin typeface="ＭＳ Ｐゴシック" panose="020B0600070205080204" pitchFamily="50" charset="-128"/>
                <a:ea typeface="ＭＳ Ｐゴシック" panose="020B0600070205080204" pitchFamily="50" charset="-128"/>
                <a:sym typeface="Wingdings" panose="05000000000000000000" pitchFamily="2" charset="2"/>
              </a:rPr>
              <a:t>（松崎私見</a:t>
            </a:r>
            <a:r>
              <a:rPr kumimoji="1" lang="ja-JP" altLang="en-US" sz="3200" dirty="0">
                <a:latin typeface="ＭＳ Ｐゴシック" panose="020B0600070205080204" pitchFamily="50" charset="-128"/>
                <a:ea typeface="ＭＳ Ｐゴシック" panose="020B0600070205080204" pitchFamily="50" charset="-128"/>
              </a:rPr>
              <a:t>）</a:t>
            </a:r>
            <a:endParaRPr kumimoji="1" lang="en-US" altLang="ja-JP" sz="32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kumimoji="1" lang="ja-JP" altLang="en-US" sz="3200" dirty="0">
                <a:latin typeface="ＭＳ Ｐゴシック" panose="020B0600070205080204" pitchFamily="50" charset="-128"/>
                <a:ea typeface="ＭＳ Ｐゴシック" panose="020B0600070205080204" pitchFamily="50" charset="-128"/>
              </a:rPr>
              <a:t>高校以上の男性：ワクチン接種をした方がよさそう。</a:t>
            </a:r>
            <a:endParaRPr kumimoji="1" lang="en-US" altLang="ja-JP" sz="32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kumimoji="1" lang="ja-JP" altLang="en-US" sz="3200" dirty="0">
                <a:latin typeface="ＭＳ Ｐゴシック" panose="020B0600070205080204" pitchFamily="50" charset="-128"/>
                <a:ea typeface="ＭＳ Ｐゴシック" panose="020B0600070205080204" pitchFamily="50" charset="-128"/>
              </a:rPr>
              <a:t>中学生：微妙。</a:t>
            </a:r>
            <a:endParaRPr kumimoji="1" lang="en-US" altLang="ja-JP" sz="32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kumimoji="1" lang="ja-JP" altLang="en-US" sz="3200" dirty="0">
                <a:latin typeface="ＭＳ Ｐゴシック" panose="020B0600070205080204" pitchFamily="50" charset="-128"/>
                <a:ea typeface="ＭＳ Ｐゴシック" panose="020B0600070205080204" pitchFamily="50" charset="-128"/>
              </a:rPr>
              <a:t>小学生以下：ワクチンを受けても心筋炎の心配はなさそう。</a:t>
            </a:r>
            <a:endParaRPr kumimoji="1" lang="en-US" altLang="ja-JP" sz="32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l"/>
            </a:pPr>
            <a:r>
              <a:rPr kumimoji="1" lang="ja-JP" altLang="en-US" sz="3200" dirty="0">
                <a:latin typeface="ＭＳ Ｐゴシック" panose="020B0600070205080204" pitchFamily="50" charset="-128"/>
                <a:ea typeface="ＭＳ Ｐゴシック" panose="020B0600070205080204" pitchFamily="50" charset="-128"/>
              </a:rPr>
              <a:t>接種間隔を延ばした方がよさそう（例：</a:t>
            </a:r>
            <a:r>
              <a:rPr kumimoji="1" lang="en-US" altLang="ja-JP" sz="3200" dirty="0">
                <a:latin typeface="ＭＳ Ｐゴシック" panose="020B0600070205080204" pitchFamily="50" charset="-128"/>
                <a:ea typeface="ＭＳ Ｐゴシック" panose="020B0600070205080204" pitchFamily="50" charset="-128"/>
              </a:rPr>
              <a:t>3</a:t>
            </a:r>
            <a:r>
              <a:rPr kumimoji="1" lang="ja-JP" altLang="en-US" sz="3200" dirty="0">
                <a:latin typeface="ＭＳ Ｐゴシック" panose="020B0600070205080204" pitchFamily="50" charset="-128"/>
                <a:ea typeface="ＭＳ Ｐゴシック" panose="020B0600070205080204" pitchFamily="50" charset="-128"/>
              </a:rPr>
              <a:t>週→</a:t>
            </a:r>
            <a:r>
              <a:rPr kumimoji="1" lang="en-US" altLang="ja-JP" sz="3200" dirty="0">
                <a:latin typeface="ＭＳ Ｐゴシック" panose="020B0600070205080204" pitchFamily="50" charset="-128"/>
                <a:ea typeface="ＭＳ Ｐゴシック" panose="020B0600070205080204" pitchFamily="50" charset="-128"/>
              </a:rPr>
              <a:t>5</a:t>
            </a:r>
            <a:r>
              <a:rPr kumimoji="1" lang="ja-JP" altLang="en-US" sz="3200" dirty="0">
                <a:latin typeface="ＭＳ Ｐゴシック" panose="020B0600070205080204" pitchFamily="50" charset="-128"/>
                <a:ea typeface="ＭＳ Ｐゴシック" panose="020B0600070205080204" pitchFamily="50" charset="-128"/>
              </a:rPr>
              <a:t>週）。　　</a:t>
            </a:r>
          </a:p>
        </p:txBody>
      </p:sp>
      <p:cxnSp>
        <p:nvCxnSpPr>
          <p:cNvPr id="5" name="直線矢印コネクタ 4">
            <a:extLst>
              <a:ext uri="{FF2B5EF4-FFF2-40B4-BE49-F238E27FC236}">
                <a16:creationId xmlns:a16="http://schemas.microsoft.com/office/drawing/2014/main" id="{B28C5634-F620-45A2-A60D-0E1FC5B5095A}"/>
              </a:ext>
            </a:extLst>
          </p:cNvPr>
          <p:cNvCxnSpPr>
            <a:cxnSpLocks/>
            <a:stCxn id="2" idx="2"/>
            <a:endCxn id="3" idx="0"/>
          </p:cNvCxnSpPr>
          <p:nvPr/>
        </p:nvCxnSpPr>
        <p:spPr bwMode="auto">
          <a:xfrm flipH="1">
            <a:off x="5067300" y="2179469"/>
            <a:ext cx="27214" cy="1871305"/>
          </a:xfrm>
          <a:prstGeom prst="straightConnector1">
            <a:avLst/>
          </a:prstGeom>
          <a:solidFill>
            <a:schemeClr val="accent1"/>
          </a:solidFill>
          <a:ln w="381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6614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9772E5B-D28A-4DA0-827C-964C18B3444A}"/>
              </a:ext>
            </a:extLst>
          </p:cNvPr>
          <p:cNvSpPr txBox="1"/>
          <p:nvPr/>
        </p:nvSpPr>
        <p:spPr>
          <a:xfrm>
            <a:off x="1447800" y="2286000"/>
            <a:ext cx="6629400" cy="1446550"/>
          </a:xfrm>
          <a:prstGeom prst="rect">
            <a:avLst/>
          </a:prstGeom>
          <a:noFill/>
        </p:spPr>
        <p:txBody>
          <a:bodyPr wrap="square" rtlCol="0">
            <a:spAutoFit/>
          </a:bodyPr>
          <a:lstStyle/>
          <a:p>
            <a:pPr algn="ctr"/>
            <a:r>
              <a:rPr kumimoji="1" lang="ja-JP" altLang="en-US" sz="8800" dirty="0">
                <a:latin typeface="Meiryo UI" panose="020B0604030504040204" pitchFamily="50" charset="-128"/>
                <a:ea typeface="Meiryo UI" panose="020B0604030504040204" pitchFamily="50" charset="-128"/>
              </a:rPr>
              <a:t>オミクロン株</a:t>
            </a:r>
          </a:p>
        </p:txBody>
      </p:sp>
    </p:spTree>
    <p:extLst>
      <p:ext uri="{BB962C8B-B14F-4D97-AF65-F5344CB8AC3E}">
        <p14:creationId xmlns:p14="http://schemas.microsoft.com/office/powerpoint/2010/main" val="156280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E65A4B0-C11C-42A9-8F3D-EA7AFC365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15" b="69036"/>
          <a:stretch/>
        </p:blipFill>
        <p:spPr bwMode="auto">
          <a:xfrm>
            <a:off x="656771" y="1838121"/>
            <a:ext cx="8786813" cy="59793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ED8531F-AC40-4732-9F2F-A28E01BE4503}"/>
              </a:ext>
            </a:extLst>
          </p:cNvPr>
          <p:cNvSpPr txBox="1"/>
          <p:nvPr/>
        </p:nvSpPr>
        <p:spPr>
          <a:xfrm>
            <a:off x="173377" y="1283732"/>
            <a:ext cx="9753600" cy="369332"/>
          </a:xfrm>
          <a:prstGeom prst="rect">
            <a:avLst/>
          </a:prstGeom>
          <a:noFill/>
        </p:spPr>
        <p:txBody>
          <a:bodyPr wrap="square">
            <a:spAutoFit/>
          </a:bodyPr>
          <a:lstStyle/>
          <a:p>
            <a:r>
              <a:rPr lang="en-US" altLang="ja-JP" dirty="0">
                <a:hlinkClick r:id="rId4"/>
              </a:rPr>
              <a:t>COVID-19</a:t>
            </a:r>
            <a:r>
              <a:rPr lang="ja-JP" altLang="en-US" dirty="0">
                <a:hlinkClick r:id="rId4"/>
              </a:rPr>
              <a:t>流行予測 </a:t>
            </a:r>
            <a:r>
              <a:rPr lang="en-US" altLang="ja-JP" dirty="0">
                <a:hlinkClick r:id="rId4"/>
              </a:rPr>
              <a:t>- </a:t>
            </a:r>
            <a:r>
              <a:rPr lang="ja-JP" altLang="en-US" dirty="0">
                <a:hlinkClick r:id="rId4"/>
              </a:rPr>
              <a:t>東北大学 下水中ノロウイルス濃度情報発信サイト </a:t>
            </a:r>
            <a:r>
              <a:rPr lang="en-US" altLang="ja-JP" dirty="0">
                <a:hlinkClick r:id="rId4"/>
              </a:rPr>
              <a:t>(novinsewage.com)</a:t>
            </a:r>
            <a:endParaRPr lang="ja-JP" altLang="en-US" dirty="0"/>
          </a:p>
        </p:txBody>
      </p:sp>
      <p:pic>
        <p:nvPicPr>
          <p:cNvPr id="5" name="Picture 2">
            <a:extLst>
              <a:ext uri="{FF2B5EF4-FFF2-40B4-BE49-F238E27FC236}">
                <a16:creationId xmlns:a16="http://schemas.microsoft.com/office/drawing/2014/main" id="{4E127389-CF53-49DE-80EB-3383F1FB88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647"/>
          <a:stretch/>
        </p:blipFill>
        <p:spPr bwMode="auto">
          <a:xfrm>
            <a:off x="656771" y="2621110"/>
            <a:ext cx="8786813" cy="515129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233E3080-2B0E-4FF4-9913-FB030428CBC3}"/>
              </a:ext>
            </a:extLst>
          </p:cNvPr>
          <p:cNvSpPr txBox="1"/>
          <p:nvPr/>
        </p:nvSpPr>
        <p:spPr>
          <a:xfrm>
            <a:off x="173377" y="177225"/>
            <a:ext cx="9656423" cy="954107"/>
          </a:xfrm>
          <a:prstGeom prst="rect">
            <a:avLst/>
          </a:prstGeom>
          <a:solidFill>
            <a:srgbClr val="FFFF00"/>
          </a:solid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下水中の新型コロナウイルス濃度が、新規感染者数の予測に役立つようだ</a:t>
            </a:r>
          </a:p>
        </p:txBody>
      </p:sp>
    </p:spTree>
    <p:extLst>
      <p:ext uri="{BB962C8B-B14F-4D97-AF65-F5344CB8AC3E}">
        <p14:creationId xmlns:p14="http://schemas.microsoft.com/office/powerpoint/2010/main" val="360707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976A6D7-05E4-42FA-B228-A5C47BE9A6FA}"/>
              </a:ext>
            </a:extLst>
          </p:cNvPr>
          <p:cNvSpPr txBox="1"/>
          <p:nvPr/>
        </p:nvSpPr>
        <p:spPr>
          <a:xfrm>
            <a:off x="533400" y="419626"/>
            <a:ext cx="9067800" cy="2739211"/>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変異ウイルスが発生する理由</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800" dirty="0">
                <a:latin typeface="Meiryo UI" panose="020B0604030504040204" pitchFamily="50" charset="-128"/>
                <a:ea typeface="Meiryo UI" panose="020B0604030504040204" pitchFamily="50" charset="-128"/>
              </a:rPr>
              <a:t>伝言ゲーム（人から人に感染するたびに変異する）</a:t>
            </a:r>
            <a:endParaRPr kumimoji="1" lang="en-US" altLang="ja-JP" sz="2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sz="28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800" dirty="0">
                <a:latin typeface="Meiryo UI" panose="020B0604030504040204" pitchFamily="50" charset="-128"/>
                <a:ea typeface="Meiryo UI" panose="020B0604030504040204" pitchFamily="50" charset="-128"/>
              </a:rPr>
              <a:t>免疫低下者の体内に長期間とどまって変異する（</a:t>
            </a:r>
            <a:r>
              <a:rPr kumimoji="1" lang="en-US" altLang="ja-JP" sz="2800" dirty="0">
                <a:latin typeface="Meiryo UI" panose="020B0604030504040204" pitchFamily="50" charset="-128"/>
                <a:ea typeface="Meiryo UI" panose="020B0604030504040204" pitchFamily="50" charset="-128"/>
              </a:rPr>
              <a:t>HIV</a:t>
            </a:r>
            <a:r>
              <a:rPr kumimoji="1" lang="ja-JP" altLang="en-US" sz="2800" dirty="0">
                <a:latin typeface="Meiryo UI" panose="020B0604030504040204" pitchFamily="50" charset="-128"/>
                <a:ea typeface="Meiryo UI" panose="020B0604030504040204" pitchFamily="50" charset="-128"/>
              </a:rPr>
              <a:t>キャリア、ワクチン未接種者）</a:t>
            </a:r>
            <a:endParaRPr kumimoji="1" lang="en-US" altLang="ja-JP" sz="2800" dirty="0">
              <a:latin typeface="Meiryo UI" panose="020B0604030504040204" pitchFamily="50" charset="-128"/>
              <a:ea typeface="Meiryo UI" panose="020B0604030504040204" pitchFamily="50" charset="-128"/>
            </a:endParaRPr>
          </a:p>
        </p:txBody>
      </p:sp>
      <p:pic>
        <p:nvPicPr>
          <p:cNvPr id="3" name="Picture 2" descr="伝言ゲームのイラスト | かわいいフリー素材集 いらすとや">
            <a:extLst>
              <a:ext uri="{FF2B5EF4-FFF2-40B4-BE49-F238E27FC236}">
                <a16:creationId xmlns:a16="http://schemas.microsoft.com/office/drawing/2014/main" id="{452412D8-7BF2-4208-B4A8-5C1560C46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4749643" cy="383533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医者の戦いコロナウイルスイラスト, ウイルス, 図, ベクター画像 ...">
            <a:extLst>
              <a:ext uri="{FF2B5EF4-FFF2-40B4-BE49-F238E27FC236}">
                <a16:creationId xmlns:a16="http://schemas.microsoft.com/office/drawing/2014/main" id="{0EC19063-1FB9-493A-A971-C24B878D3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0060">
            <a:off x="5471474" y="3215958"/>
            <a:ext cx="4092396" cy="409239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814C0FB-163A-45FF-B6D6-EAA37B5FFEED}"/>
              </a:ext>
            </a:extLst>
          </p:cNvPr>
          <p:cNvSpPr txBox="1"/>
          <p:nvPr/>
        </p:nvSpPr>
        <p:spPr>
          <a:xfrm>
            <a:off x="2529943" y="4658380"/>
            <a:ext cx="838200" cy="523220"/>
          </a:xfrm>
          <a:prstGeom prst="rect">
            <a:avLst/>
          </a:prstGeom>
          <a:noFill/>
        </p:spPr>
        <p:txBody>
          <a:bodyPr wrap="square" rtlCol="0">
            <a:spAutoFit/>
          </a:bodyPr>
          <a:lstStyle/>
          <a:p>
            <a:pPr algn="ctr"/>
            <a:r>
              <a:rPr kumimoji="1" lang="ja-JP" altLang="en-US" sz="2800" dirty="0"/>
              <a:t>恋</a:t>
            </a:r>
          </a:p>
        </p:txBody>
      </p:sp>
      <p:sp>
        <p:nvSpPr>
          <p:cNvPr id="7" name="テキスト ボックス 6">
            <a:extLst>
              <a:ext uri="{FF2B5EF4-FFF2-40B4-BE49-F238E27FC236}">
                <a16:creationId xmlns:a16="http://schemas.microsoft.com/office/drawing/2014/main" id="{45AF441D-35B5-473E-B699-7197619FF151}"/>
              </a:ext>
            </a:extLst>
          </p:cNvPr>
          <p:cNvSpPr txBox="1"/>
          <p:nvPr/>
        </p:nvSpPr>
        <p:spPr>
          <a:xfrm>
            <a:off x="1453243" y="4709624"/>
            <a:ext cx="838200" cy="523220"/>
          </a:xfrm>
          <a:prstGeom prst="rect">
            <a:avLst/>
          </a:prstGeom>
          <a:noFill/>
        </p:spPr>
        <p:txBody>
          <a:bodyPr wrap="square" rtlCol="0">
            <a:spAutoFit/>
          </a:bodyPr>
          <a:lstStyle/>
          <a:p>
            <a:pPr algn="ctr"/>
            <a:r>
              <a:rPr kumimoji="1" lang="ja-JP" altLang="en-US" sz="2800" dirty="0"/>
              <a:t>変</a:t>
            </a:r>
          </a:p>
        </p:txBody>
      </p:sp>
      <p:sp>
        <p:nvSpPr>
          <p:cNvPr id="8" name="テキスト ボックス 7">
            <a:extLst>
              <a:ext uri="{FF2B5EF4-FFF2-40B4-BE49-F238E27FC236}">
                <a16:creationId xmlns:a16="http://schemas.microsoft.com/office/drawing/2014/main" id="{AA9731B0-EFDB-4FCF-AA48-4D767C917E77}"/>
              </a:ext>
            </a:extLst>
          </p:cNvPr>
          <p:cNvSpPr txBox="1"/>
          <p:nvPr/>
        </p:nvSpPr>
        <p:spPr>
          <a:xfrm>
            <a:off x="3886200" y="4582180"/>
            <a:ext cx="838200" cy="523220"/>
          </a:xfrm>
          <a:prstGeom prst="rect">
            <a:avLst/>
          </a:prstGeom>
          <a:noFill/>
        </p:spPr>
        <p:txBody>
          <a:bodyPr wrap="square" rtlCol="0">
            <a:spAutoFit/>
          </a:bodyPr>
          <a:lstStyle/>
          <a:p>
            <a:pPr algn="ctr"/>
            <a:r>
              <a:rPr kumimoji="1" lang="ja-JP" altLang="en-US" sz="2800"/>
              <a:t>戀</a:t>
            </a:r>
            <a:endParaRPr kumimoji="1" lang="ja-JP" altLang="en-US" sz="2800" dirty="0"/>
          </a:p>
        </p:txBody>
      </p:sp>
    </p:spTree>
    <p:extLst>
      <p:ext uri="{BB962C8B-B14F-4D97-AF65-F5344CB8AC3E}">
        <p14:creationId xmlns:p14="http://schemas.microsoft.com/office/powerpoint/2010/main" val="58890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F7AC17-5071-4719-929F-1BE1B0640940}"/>
              </a:ext>
            </a:extLst>
          </p:cNvPr>
          <p:cNvSpPr txBox="1"/>
          <p:nvPr/>
        </p:nvSpPr>
        <p:spPr>
          <a:xfrm>
            <a:off x="620486" y="2057400"/>
            <a:ext cx="9220200" cy="3046988"/>
          </a:xfrm>
          <a:prstGeom prst="rect">
            <a:avLst/>
          </a:prstGeom>
          <a:noFill/>
        </p:spPr>
        <p:txBody>
          <a:bodyPr wrap="square" rtlCol="0">
            <a:spAutoFit/>
          </a:bodyPr>
          <a:lstStyle/>
          <a:p>
            <a:endParaRPr kumimoji="1" lang="en-US" altLang="ja-JP" sz="32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lang="ja-JP"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成人の入院リスクは</a:t>
            </a:r>
            <a:r>
              <a:rPr lang="ja-JP" altLang="en-US"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デルタ株</a:t>
            </a:r>
            <a:r>
              <a:rPr lang="ja-JP"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より</a:t>
            </a:r>
            <a:r>
              <a:rPr lang="en-US" altLang="ja-JP" sz="32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29%</a:t>
            </a:r>
            <a:r>
              <a:rPr lang="ja-JP"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低い</a:t>
            </a:r>
            <a:r>
              <a:rPr lang="ja-JP" altLang="en-US"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a:t>
            </a:r>
            <a:endParaRPr lang="en-US"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endParaRPr>
          </a:p>
          <a:p>
            <a:pPr marL="457200" indent="-457200">
              <a:buFont typeface="Wingdings" panose="05000000000000000000" pitchFamily="2" charset="2"/>
              <a:buChar char="l"/>
            </a:pPr>
            <a:endParaRPr lang="en-US" altLang="ja-JP" sz="3200" dirty="0">
              <a:solidFill>
                <a:srgbClr val="333333"/>
              </a:solidFill>
              <a:latin typeface="Meiryo UI" panose="020B0604030504040204" pitchFamily="50" charset="-128"/>
              <a:ea typeface="Meiryo UI" panose="020B0604030504040204" pitchFamily="50" charset="-128"/>
              <a:cs typeface="Helvetica" panose="020B0604020202020204" pitchFamily="34" charset="0"/>
            </a:endParaRPr>
          </a:p>
          <a:p>
            <a:pPr marL="457200" indent="-457200">
              <a:buFont typeface="Wingdings" panose="05000000000000000000" pitchFamily="2" charset="2"/>
              <a:buChar char="l"/>
            </a:pPr>
            <a:r>
              <a:rPr lang="ja-JP" altLang="en-US"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重症例でも</a:t>
            </a:r>
            <a:r>
              <a:rPr lang="en-US"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ICU</a:t>
            </a:r>
            <a:r>
              <a:rPr lang="ja-JP" altLang="en-US"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治療率低い</a:t>
            </a:r>
            <a:endParaRPr lang="en-US"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endParaRPr>
          </a:p>
          <a:p>
            <a:pPr marL="457200" indent="-457200">
              <a:buFont typeface="Wingdings" panose="05000000000000000000" pitchFamily="2" charset="2"/>
              <a:buChar char="l"/>
            </a:pPr>
            <a:endParaRPr lang="en-US"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endParaRPr>
          </a:p>
          <a:p>
            <a:pPr marL="457200" indent="-457200">
              <a:buFont typeface="Wingdings" panose="05000000000000000000" pitchFamily="2" charset="2"/>
              <a:buChar char="l"/>
            </a:pPr>
            <a:r>
              <a:rPr lang="ja-JP"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小児の入院率は</a:t>
            </a:r>
            <a:r>
              <a:rPr lang="en-US" altLang="ja-JP" sz="32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20</a:t>
            </a:r>
            <a:r>
              <a:rPr lang="ja-JP"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％増加した</a:t>
            </a:r>
            <a:r>
              <a:rPr lang="ja-JP" altLang="en-US" sz="3200" dirty="0">
                <a:solidFill>
                  <a:srgbClr val="333333"/>
                </a:solidFill>
                <a:latin typeface="Meiryo UI" panose="020B0604030504040204" pitchFamily="50" charset="-128"/>
                <a:ea typeface="Meiryo UI" panose="020B0604030504040204" pitchFamily="50" charset="-128"/>
                <a:cs typeface="Helvetica" panose="020B0604020202020204" pitchFamily="34" charset="0"/>
              </a:rPr>
              <a:t>が</a:t>
            </a:r>
            <a:r>
              <a:rPr lang="ja-JP" altLang="ja-JP" sz="32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、ほとんどは軽症</a:t>
            </a:r>
            <a:endParaRPr kumimoji="1" lang="ja-JP" altLang="en-US" sz="3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E793535-BFBC-4379-991E-02E6C131FDFE}"/>
              </a:ext>
            </a:extLst>
          </p:cNvPr>
          <p:cNvSpPr txBox="1"/>
          <p:nvPr/>
        </p:nvSpPr>
        <p:spPr>
          <a:xfrm>
            <a:off x="419100" y="6400800"/>
            <a:ext cx="9220200" cy="923330"/>
          </a:xfrm>
          <a:prstGeom prst="rect">
            <a:avLst/>
          </a:prstGeom>
          <a:noFill/>
        </p:spPr>
        <p:txBody>
          <a:bodyPr wrap="square">
            <a:spAutoFit/>
          </a:bodyPr>
          <a:lstStyle/>
          <a:p>
            <a:r>
              <a:rPr lang="en-US" altLang="ja-JP" dirty="0"/>
              <a:t>Dyer O. Covid-19: Omicron is causing more infections but fewer hospital admissions than delta, South African data show. BMJ. 2021 Dec 16;375:n3104. </a:t>
            </a:r>
            <a:r>
              <a:rPr lang="en-US" altLang="ja-JP" dirty="0" err="1"/>
              <a:t>doi</a:t>
            </a:r>
            <a:r>
              <a:rPr lang="en-US" altLang="ja-JP" dirty="0"/>
              <a:t>: 10.1136/bmj.n3104. PMID: 34916213.</a:t>
            </a:r>
          </a:p>
        </p:txBody>
      </p:sp>
      <p:sp>
        <p:nvSpPr>
          <p:cNvPr id="5" name="テキスト ボックス 4">
            <a:extLst>
              <a:ext uri="{FF2B5EF4-FFF2-40B4-BE49-F238E27FC236}">
                <a16:creationId xmlns:a16="http://schemas.microsoft.com/office/drawing/2014/main" id="{7D9E1474-4BB3-499D-885E-9A9CFA37A0BA}"/>
              </a:ext>
            </a:extLst>
          </p:cNvPr>
          <p:cNvSpPr txBox="1"/>
          <p:nvPr/>
        </p:nvSpPr>
        <p:spPr>
          <a:xfrm>
            <a:off x="304800" y="437384"/>
            <a:ext cx="9525000" cy="1292662"/>
          </a:xfrm>
          <a:prstGeom prst="rect">
            <a:avLst/>
          </a:prstGeom>
          <a:solidFill>
            <a:srgbClr val="FFFF00"/>
          </a:solidFill>
        </p:spPr>
        <p:txBody>
          <a:bodyPr wrap="square">
            <a:spAutoFit/>
          </a:bodyPr>
          <a:lstStyle/>
          <a:p>
            <a:pPr algn="ctr"/>
            <a:r>
              <a:rPr kumimoji="1" lang="ja-JP" altLang="en-US" sz="3600" dirty="0">
                <a:latin typeface="Meiryo UI" panose="020B0604030504040204" pitchFamily="50" charset="-128"/>
                <a:ea typeface="Meiryo UI" panose="020B0604030504040204" pitchFamily="50" charset="-128"/>
              </a:rPr>
              <a:t>オミクロン株による入院リスク</a:t>
            </a: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（南アフリカデータ・ワクチン接種状態調整後）</a:t>
            </a:r>
            <a:endParaRPr kumimoji="1"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256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E793535-BFBC-4379-991E-02E6C131FDFE}"/>
              </a:ext>
            </a:extLst>
          </p:cNvPr>
          <p:cNvSpPr txBox="1"/>
          <p:nvPr/>
        </p:nvSpPr>
        <p:spPr>
          <a:xfrm>
            <a:off x="323850" y="6110752"/>
            <a:ext cx="9410700" cy="1477328"/>
          </a:xfrm>
          <a:prstGeom prst="rect">
            <a:avLst/>
          </a:prstGeom>
          <a:noFill/>
        </p:spPr>
        <p:txBody>
          <a:bodyPr wrap="square">
            <a:spAutoFit/>
          </a:bodyPr>
          <a:lstStyle/>
          <a:p>
            <a:pPr>
              <a:spcAft>
                <a:spcPts val="2100"/>
              </a:spcAft>
            </a:pPr>
            <a:r>
              <a:rPr lang="en-US" altLang="ja-JP" sz="1800" dirty="0">
                <a:effectLst/>
                <a:latin typeface="BlinkMacSystemFont"/>
                <a:ea typeface="ＭＳ Ｐゴシック" panose="020B0600070205080204" pitchFamily="50" charset="-128"/>
                <a:cs typeface="ＭＳ Ｐゴシック" panose="020B0600070205080204" pitchFamily="50" charset="-128"/>
              </a:rPr>
              <a:t>Veneti L</a:t>
            </a:r>
            <a:r>
              <a:rPr lang="ja-JP" altLang="ja-JP" sz="1800" dirty="0">
                <a:effectLst/>
                <a:latin typeface="BlinkMacSystemFont"/>
                <a:ea typeface="ＭＳ Ｐゴシック" panose="020B0600070205080204" pitchFamily="50" charset="-128"/>
                <a:cs typeface="ＭＳ Ｐゴシック" panose="020B0600070205080204" pitchFamily="50" charset="-128"/>
              </a:rPr>
              <a:t>（</a:t>
            </a:r>
            <a:r>
              <a:rPr lang="en-US" altLang="ja-JP" sz="1800" dirty="0">
                <a:effectLst/>
                <a:latin typeface="BlinkMacSystemFont"/>
                <a:ea typeface="ＭＳ Ｐゴシック" panose="020B0600070205080204" pitchFamily="50" charset="-128"/>
                <a:cs typeface="ＭＳ Ｐゴシック" panose="020B0600070205080204" pitchFamily="50" charset="-128"/>
              </a:rPr>
              <a:t>Department of Infection Control and Preparedness, Norwegian Institute of Public Health, Oslo, Norway.</a:t>
            </a:r>
            <a:r>
              <a:rPr lang="ja-JP" altLang="ja-JP" sz="1800" dirty="0">
                <a:effectLst/>
                <a:latin typeface="BlinkMacSystemFont"/>
                <a:ea typeface="ＭＳ Ｐゴシック" panose="020B0600070205080204" pitchFamily="50" charset="-128"/>
                <a:cs typeface="ＭＳ Ｐゴシック" panose="020B0600070205080204" pitchFamily="50" charset="-128"/>
              </a:rPr>
              <a:t>）</a:t>
            </a:r>
            <a:r>
              <a:rPr lang="en-US" altLang="ja-JP" sz="1800" dirty="0">
                <a:effectLst/>
                <a:latin typeface="BlinkMacSystemFont"/>
                <a:ea typeface="ＭＳ Ｐゴシック" panose="020B0600070205080204" pitchFamily="50" charset="-128"/>
                <a:cs typeface="ＭＳ Ｐゴシック" panose="020B0600070205080204" pitchFamily="50" charset="-128"/>
              </a:rPr>
              <a:t>et al. Reduced risk of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hospitalisation</a:t>
            </a:r>
            <a:r>
              <a:rPr lang="en-US" altLang="ja-JP" sz="1800" dirty="0">
                <a:effectLst/>
                <a:latin typeface="BlinkMacSystemFont"/>
                <a:ea typeface="ＭＳ Ｐゴシック" panose="020B0600070205080204" pitchFamily="50" charset="-128"/>
                <a:cs typeface="ＭＳ Ｐゴシック" panose="020B0600070205080204" pitchFamily="50" charset="-128"/>
              </a:rPr>
              <a:t> among reported COVID-19 cases infected with the SARS-CoV-2 Omicron BA.1 variant compared with the Delta variant, Norway, December 2021 to January 2022. Euro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Surveill</a:t>
            </a:r>
            <a:r>
              <a:rPr lang="en-US" altLang="ja-JP" sz="1800" dirty="0">
                <a:effectLst/>
                <a:latin typeface="BlinkMacSystemFont"/>
                <a:ea typeface="ＭＳ Ｐゴシック" panose="020B0600070205080204" pitchFamily="50" charset="-128"/>
                <a:cs typeface="ＭＳ Ｐゴシック" panose="020B0600070205080204" pitchFamily="50" charset="-128"/>
              </a:rPr>
              <a:t>. 2022 Jan;27(4).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doi</a:t>
            </a:r>
            <a:r>
              <a:rPr lang="en-US" altLang="ja-JP" sz="1800" dirty="0">
                <a:effectLst/>
                <a:latin typeface="BlinkMacSystemFont"/>
                <a:ea typeface="ＭＳ Ｐゴシック" panose="020B0600070205080204" pitchFamily="50" charset="-128"/>
                <a:cs typeface="ＭＳ Ｐゴシック" panose="020B0600070205080204" pitchFamily="50" charset="-128"/>
              </a:rPr>
              <a:t>: 10.2807/1560-7917.ES.2022.27.4.2200077. PMID: 35086614.</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7" name="正方形/長方形 6">
            <a:extLst>
              <a:ext uri="{FF2B5EF4-FFF2-40B4-BE49-F238E27FC236}">
                <a16:creationId xmlns:a16="http://schemas.microsoft.com/office/drawing/2014/main" id="{6E0878F6-61A9-4A86-B674-08A0DEF28EF7}"/>
              </a:ext>
            </a:extLst>
          </p:cNvPr>
          <p:cNvSpPr/>
          <p:nvPr/>
        </p:nvSpPr>
        <p:spPr bwMode="auto">
          <a:xfrm>
            <a:off x="4144122" y="2459540"/>
            <a:ext cx="1140091" cy="270092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solidFill>
                <a:prstClr val="black"/>
              </a:solidFill>
              <a:ea typeface="游ゴシック" panose="020B0400000000000000" pitchFamily="50" charset="-128"/>
            </a:endParaRPr>
          </a:p>
        </p:txBody>
      </p:sp>
      <p:sp>
        <p:nvSpPr>
          <p:cNvPr id="8" name="正方形/長方形 7">
            <a:extLst>
              <a:ext uri="{FF2B5EF4-FFF2-40B4-BE49-F238E27FC236}">
                <a16:creationId xmlns:a16="http://schemas.microsoft.com/office/drawing/2014/main" id="{EA6182FD-DA2E-4977-81DD-B39C53D8FC84}"/>
              </a:ext>
            </a:extLst>
          </p:cNvPr>
          <p:cNvSpPr/>
          <p:nvPr/>
        </p:nvSpPr>
        <p:spPr bwMode="auto">
          <a:xfrm>
            <a:off x="5760679" y="4387738"/>
            <a:ext cx="1243930" cy="759338"/>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solidFill>
                <a:prstClr val="black"/>
              </a:solidFill>
              <a:ea typeface="游ゴシック" panose="020B0400000000000000" pitchFamily="50" charset="-128"/>
            </a:endParaRPr>
          </a:p>
        </p:txBody>
      </p:sp>
      <p:cxnSp>
        <p:nvCxnSpPr>
          <p:cNvPr id="9" name="直線コネクタ 8">
            <a:extLst>
              <a:ext uri="{FF2B5EF4-FFF2-40B4-BE49-F238E27FC236}">
                <a16:creationId xmlns:a16="http://schemas.microsoft.com/office/drawing/2014/main" id="{383AB240-EA82-4B87-8109-1BD961EEA765}"/>
              </a:ext>
            </a:extLst>
          </p:cNvPr>
          <p:cNvCxnSpPr>
            <a:cxnSpLocks/>
          </p:cNvCxnSpPr>
          <p:nvPr/>
        </p:nvCxnSpPr>
        <p:spPr bwMode="auto">
          <a:xfrm>
            <a:off x="3574075" y="5160460"/>
            <a:ext cx="3990323"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B31C8607-47A3-4172-9B77-033958E62160}"/>
              </a:ext>
            </a:extLst>
          </p:cNvPr>
          <p:cNvSpPr txBox="1"/>
          <p:nvPr/>
        </p:nvSpPr>
        <p:spPr>
          <a:xfrm>
            <a:off x="5880001" y="3735634"/>
            <a:ext cx="1243930" cy="552459"/>
          </a:xfrm>
          <a:prstGeom prst="rect">
            <a:avLst/>
          </a:prstGeom>
          <a:noFill/>
          <a:ln w="28575">
            <a:noFill/>
          </a:ln>
        </p:spPr>
        <p:txBody>
          <a:bodyPr wrap="square">
            <a:spAutoFit/>
          </a:bodyPr>
          <a:lstStyle/>
          <a:p>
            <a:pPr algn="ctr" defTabSz="488155"/>
            <a:r>
              <a:rPr lang="en-US" altLang="ja-JP" sz="2990" b="1" kern="100" dirty="0">
                <a:latin typeface="游明朝" panose="02020400000000000000" pitchFamily="18" charset="-128"/>
                <a:ea typeface="游明朝" panose="02020400000000000000" pitchFamily="18" charset="-128"/>
                <a:cs typeface="Times New Roman" panose="02020603050405020304" pitchFamily="18" charset="0"/>
              </a:rPr>
              <a:t>0.27</a:t>
            </a:r>
            <a:endParaRPr lang="ja-JP" altLang="ja-JP" sz="2990" b="1"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349D5881-23D1-40AE-80DE-FF774607EF52}"/>
              </a:ext>
            </a:extLst>
          </p:cNvPr>
          <p:cNvSpPr txBox="1"/>
          <p:nvPr/>
        </p:nvSpPr>
        <p:spPr>
          <a:xfrm>
            <a:off x="4239129" y="2559185"/>
            <a:ext cx="950077" cy="552459"/>
          </a:xfrm>
          <a:prstGeom prst="rect">
            <a:avLst/>
          </a:prstGeom>
          <a:solidFill>
            <a:schemeClr val="bg1"/>
          </a:solidFill>
          <a:ln w="28575">
            <a:solidFill>
              <a:schemeClr val="bg1"/>
            </a:solidFill>
          </a:ln>
        </p:spPr>
        <p:txBody>
          <a:bodyPr wrap="square">
            <a:spAutoFit/>
          </a:bodyPr>
          <a:lstStyle/>
          <a:p>
            <a:pPr algn="ctr" defTabSz="488155"/>
            <a:r>
              <a:rPr lang="en-US" altLang="ja-JP" sz="299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1.00</a:t>
            </a:r>
            <a:endParaRPr lang="ja-JP" altLang="ja-JP" sz="299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2" name="直線コネクタ 11">
            <a:extLst>
              <a:ext uri="{FF2B5EF4-FFF2-40B4-BE49-F238E27FC236}">
                <a16:creationId xmlns:a16="http://schemas.microsoft.com/office/drawing/2014/main" id="{5B10833F-5B92-4B21-9533-EA821C7A5792}"/>
              </a:ext>
            </a:extLst>
          </p:cNvPr>
          <p:cNvCxnSpPr/>
          <p:nvPr/>
        </p:nvCxnSpPr>
        <p:spPr bwMode="auto">
          <a:xfrm>
            <a:off x="3574074" y="1905000"/>
            <a:ext cx="0" cy="3255461"/>
          </a:xfrm>
          <a:prstGeom prst="line">
            <a:avLst/>
          </a:prstGeom>
          <a:solidFill>
            <a:schemeClr val="accent1"/>
          </a:solidFill>
          <a:ln w="2857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テキスト ボックス 3">
            <a:extLst>
              <a:ext uri="{FF2B5EF4-FFF2-40B4-BE49-F238E27FC236}">
                <a16:creationId xmlns:a16="http://schemas.microsoft.com/office/drawing/2014/main" id="{DFE4FC45-766D-4EF4-8D21-9F9DA92969EC}"/>
              </a:ext>
            </a:extLst>
          </p:cNvPr>
          <p:cNvSpPr txBox="1"/>
          <p:nvPr/>
        </p:nvSpPr>
        <p:spPr>
          <a:xfrm>
            <a:off x="3048000" y="2459540"/>
            <a:ext cx="553998" cy="2264860"/>
          </a:xfrm>
          <a:prstGeom prst="rect">
            <a:avLst/>
          </a:prstGeom>
          <a:noFill/>
        </p:spPr>
        <p:txBody>
          <a:bodyPr vert="eaVert" wrap="square" rtlCol="0">
            <a:spAutoFit/>
          </a:bodyPr>
          <a:lstStyle/>
          <a:p>
            <a:r>
              <a:rPr kumimoji="1" lang="ja-JP" altLang="en-US" sz="2400" dirty="0"/>
              <a:t>入院リスク</a:t>
            </a:r>
          </a:p>
        </p:txBody>
      </p:sp>
      <p:sp>
        <p:nvSpPr>
          <p:cNvPr id="13" name="テキスト ボックス 12">
            <a:extLst>
              <a:ext uri="{FF2B5EF4-FFF2-40B4-BE49-F238E27FC236}">
                <a16:creationId xmlns:a16="http://schemas.microsoft.com/office/drawing/2014/main" id="{3EC12C97-9F36-4C38-B416-8C91F4C447B9}"/>
              </a:ext>
            </a:extLst>
          </p:cNvPr>
          <p:cNvSpPr txBox="1"/>
          <p:nvPr/>
        </p:nvSpPr>
        <p:spPr>
          <a:xfrm>
            <a:off x="4133236" y="5269713"/>
            <a:ext cx="3278762" cy="461665"/>
          </a:xfrm>
          <a:prstGeom prst="rect">
            <a:avLst/>
          </a:prstGeom>
          <a:noFill/>
        </p:spPr>
        <p:txBody>
          <a:bodyPr wrap="square" rtlCol="0">
            <a:spAutoFit/>
          </a:bodyPr>
          <a:lstStyle/>
          <a:p>
            <a:r>
              <a:rPr kumimoji="1" lang="ja-JP" altLang="en-US" sz="2400" dirty="0"/>
              <a:t>デルタ　　オミクロン</a:t>
            </a:r>
          </a:p>
        </p:txBody>
      </p:sp>
      <p:sp>
        <p:nvSpPr>
          <p:cNvPr id="16" name="テキスト ボックス 15">
            <a:extLst>
              <a:ext uri="{FF2B5EF4-FFF2-40B4-BE49-F238E27FC236}">
                <a16:creationId xmlns:a16="http://schemas.microsoft.com/office/drawing/2014/main" id="{5F590445-FC65-45F4-A255-117644E26C6E}"/>
              </a:ext>
            </a:extLst>
          </p:cNvPr>
          <p:cNvSpPr txBox="1"/>
          <p:nvPr/>
        </p:nvSpPr>
        <p:spPr>
          <a:xfrm>
            <a:off x="190504" y="237307"/>
            <a:ext cx="9677392" cy="1077218"/>
          </a:xfrm>
          <a:prstGeom prst="rect">
            <a:avLst/>
          </a:prstGeom>
          <a:solidFill>
            <a:srgbClr val="FFFF00"/>
          </a:solidFill>
        </p:spPr>
        <p:txBody>
          <a:bodyPr wrap="square" rtlCol="0">
            <a:spAutoFit/>
          </a:bodyPr>
          <a:lstStyle/>
          <a:p>
            <a:pPr algn="ctr"/>
            <a:r>
              <a:rPr kumimoji="1" lang="ja-JP" altLang="en-US" sz="3200" dirty="0">
                <a:latin typeface="Meiryo UI" panose="020B0604030504040204" pitchFamily="50" charset="-128"/>
                <a:ea typeface="Meiryo UI" panose="020B0604030504040204" pitchFamily="50" charset="-128"/>
              </a:rPr>
              <a:t>オミクロン株による入院リスクはデルタ株の</a:t>
            </a:r>
            <a:r>
              <a:rPr kumimoji="1" lang="en-US" altLang="ja-JP" sz="3200" dirty="0">
                <a:latin typeface="Meiryo UI" panose="020B0604030504040204" pitchFamily="50" charset="-128"/>
                <a:ea typeface="Meiryo UI" panose="020B0604030504040204" pitchFamily="50" charset="-128"/>
              </a:rPr>
              <a:t>27%</a:t>
            </a:r>
          </a:p>
          <a:p>
            <a:pPr algn="ctr"/>
            <a:r>
              <a:rPr kumimoji="1" lang="ja-JP" altLang="en-US" sz="3200" dirty="0">
                <a:latin typeface="Meiryo UI" panose="020B0604030504040204" pitchFamily="50" charset="-128"/>
                <a:ea typeface="Meiryo UI" panose="020B0604030504040204" pitchFamily="50" charset="-128"/>
              </a:rPr>
              <a:t>（ノルウェー</a:t>
            </a:r>
            <a:r>
              <a:rPr kumimoji="1" lang="en-US" altLang="ja-JP" sz="3200" dirty="0">
                <a:latin typeface="Meiryo UI" panose="020B0604030504040204" pitchFamily="50" charset="-128"/>
                <a:ea typeface="Meiryo UI" panose="020B0604030504040204" pitchFamily="50" charset="-128"/>
              </a:rPr>
              <a:t>9</a:t>
            </a:r>
            <a:r>
              <a:rPr kumimoji="1" lang="ja-JP" altLang="en-US" sz="3200" dirty="0">
                <a:latin typeface="Meiryo UI" panose="020B0604030504040204" pitchFamily="50" charset="-128"/>
                <a:ea typeface="Meiryo UI" panose="020B0604030504040204" pitchFamily="50" charset="-128"/>
              </a:rPr>
              <a:t>万人調査）</a:t>
            </a:r>
            <a:endParaRPr kumimoji="1" lang="ja-JP" alt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427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5FF8818-002F-445F-892B-3B8F305389CA}"/>
              </a:ext>
            </a:extLst>
          </p:cNvPr>
          <p:cNvSpPr/>
          <p:nvPr/>
        </p:nvSpPr>
        <p:spPr bwMode="auto">
          <a:xfrm>
            <a:off x="2971800" y="3581400"/>
            <a:ext cx="1371600" cy="3429000"/>
          </a:xfrm>
          <a:prstGeom prst="rect">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4" name="正方形/長方形 3">
            <a:extLst>
              <a:ext uri="{FF2B5EF4-FFF2-40B4-BE49-F238E27FC236}">
                <a16:creationId xmlns:a16="http://schemas.microsoft.com/office/drawing/2014/main" id="{03B6AD73-DB9E-4BA5-90AE-18B607638054}"/>
              </a:ext>
            </a:extLst>
          </p:cNvPr>
          <p:cNvSpPr/>
          <p:nvPr/>
        </p:nvSpPr>
        <p:spPr bwMode="auto">
          <a:xfrm>
            <a:off x="2971800" y="6096000"/>
            <a:ext cx="1371600" cy="914400"/>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5" name="正方形/長方形 4">
            <a:extLst>
              <a:ext uri="{FF2B5EF4-FFF2-40B4-BE49-F238E27FC236}">
                <a16:creationId xmlns:a16="http://schemas.microsoft.com/office/drawing/2014/main" id="{09A22CDD-978F-4674-8697-DEF99117B1D9}"/>
              </a:ext>
            </a:extLst>
          </p:cNvPr>
          <p:cNvSpPr/>
          <p:nvPr/>
        </p:nvSpPr>
        <p:spPr bwMode="auto">
          <a:xfrm>
            <a:off x="5715000" y="3581400"/>
            <a:ext cx="1371600" cy="3429000"/>
          </a:xfrm>
          <a:prstGeom prst="rect">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6" name="正方形/長方形 5">
            <a:extLst>
              <a:ext uri="{FF2B5EF4-FFF2-40B4-BE49-F238E27FC236}">
                <a16:creationId xmlns:a16="http://schemas.microsoft.com/office/drawing/2014/main" id="{78FF6912-16CB-40C5-B54D-7FF0DBA6B485}"/>
              </a:ext>
            </a:extLst>
          </p:cNvPr>
          <p:cNvSpPr/>
          <p:nvPr/>
        </p:nvSpPr>
        <p:spPr bwMode="auto">
          <a:xfrm>
            <a:off x="5715000" y="6324600"/>
            <a:ext cx="1371600" cy="685800"/>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9" name="矢印: 下 8">
            <a:extLst>
              <a:ext uri="{FF2B5EF4-FFF2-40B4-BE49-F238E27FC236}">
                <a16:creationId xmlns:a16="http://schemas.microsoft.com/office/drawing/2014/main" id="{B935C4FE-A793-45E5-A890-270872853B3B}"/>
              </a:ext>
            </a:extLst>
          </p:cNvPr>
          <p:cNvSpPr/>
          <p:nvPr/>
        </p:nvSpPr>
        <p:spPr bwMode="auto">
          <a:xfrm>
            <a:off x="3429000" y="3581400"/>
            <a:ext cx="457200" cy="2514600"/>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0" name="矢印: 下 9">
            <a:extLst>
              <a:ext uri="{FF2B5EF4-FFF2-40B4-BE49-F238E27FC236}">
                <a16:creationId xmlns:a16="http://schemas.microsoft.com/office/drawing/2014/main" id="{0F1604C4-472B-4A04-8FC3-C5E6A8BBC363}"/>
              </a:ext>
            </a:extLst>
          </p:cNvPr>
          <p:cNvSpPr/>
          <p:nvPr/>
        </p:nvSpPr>
        <p:spPr bwMode="auto">
          <a:xfrm>
            <a:off x="6172200" y="3581400"/>
            <a:ext cx="381000" cy="2743200"/>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1" name="テキスト ボックス 10">
            <a:extLst>
              <a:ext uri="{FF2B5EF4-FFF2-40B4-BE49-F238E27FC236}">
                <a16:creationId xmlns:a16="http://schemas.microsoft.com/office/drawing/2014/main" id="{6C779C77-4D40-41A5-A51E-2D8B51512AD6}"/>
              </a:ext>
            </a:extLst>
          </p:cNvPr>
          <p:cNvSpPr txBox="1"/>
          <p:nvPr/>
        </p:nvSpPr>
        <p:spPr>
          <a:xfrm>
            <a:off x="2667000" y="2590800"/>
            <a:ext cx="19812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感染者</a:t>
            </a:r>
          </a:p>
        </p:txBody>
      </p:sp>
      <p:sp>
        <p:nvSpPr>
          <p:cNvPr id="12" name="テキスト ボックス 11">
            <a:extLst>
              <a:ext uri="{FF2B5EF4-FFF2-40B4-BE49-F238E27FC236}">
                <a16:creationId xmlns:a16="http://schemas.microsoft.com/office/drawing/2014/main" id="{357867BA-ADED-46B4-A980-0ACB2A8698A8}"/>
              </a:ext>
            </a:extLst>
          </p:cNvPr>
          <p:cNvSpPr txBox="1"/>
          <p:nvPr/>
        </p:nvSpPr>
        <p:spPr>
          <a:xfrm>
            <a:off x="5257800" y="2590800"/>
            <a:ext cx="1981200" cy="646331"/>
          </a:xfrm>
          <a:prstGeom prst="rect">
            <a:avLst/>
          </a:prstGeom>
          <a:noFill/>
        </p:spPr>
        <p:txBody>
          <a:bodyPr wrap="square" rtlCol="0">
            <a:spAutoFit/>
          </a:bodyPr>
          <a:lstStyle/>
          <a:p>
            <a:pPr algn="ctr"/>
            <a:r>
              <a:rPr kumimoji="1" lang="ja-JP" altLang="en-US" sz="3600" dirty="0">
                <a:latin typeface="ＭＳ Ｐゴシック" panose="020B0600070205080204" pitchFamily="50" charset="-128"/>
                <a:ea typeface="ＭＳ Ｐゴシック" panose="020B0600070205080204" pitchFamily="50" charset="-128"/>
              </a:rPr>
              <a:t>死亡者</a:t>
            </a:r>
          </a:p>
        </p:txBody>
      </p:sp>
      <p:sp>
        <p:nvSpPr>
          <p:cNvPr id="13" name="テキスト ボックス 12">
            <a:extLst>
              <a:ext uri="{FF2B5EF4-FFF2-40B4-BE49-F238E27FC236}">
                <a16:creationId xmlns:a16="http://schemas.microsoft.com/office/drawing/2014/main" id="{D56A347E-CA4C-4EE6-92DF-E686A7636799}"/>
              </a:ext>
            </a:extLst>
          </p:cNvPr>
          <p:cNvSpPr txBox="1"/>
          <p:nvPr/>
        </p:nvSpPr>
        <p:spPr>
          <a:xfrm>
            <a:off x="190500" y="3038207"/>
            <a:ext cx="2552700" cy="1200329"/>
          </a:xfrm>
          <a:prstGeom prst="rect">
            <a:avLst/>
          </a:prstGeom>
          <a:noFill/>
        </p:spPr>
        <p:txBody>
          <a:bodyPr wrap="squar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ワクチン未接種の</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ja-JP" altLang="en-US" sz="2400" dirty="0">
                <a:latin typeface="ＭＳ Ｐゴシック" panose="020B0600070205080204" pitchFamily="50" charset="-128"/>
                <a:ea typeface="ＭＳ Ｐゴシック" panose="020B0600070205080204" pitchFamily="50" charset="-128"/>
              </a:rPr>
              <a:t>場合予測数</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en-US" altLang="ja-JP" sz="2400" dirty="0">
                <a:latin typeface="ＭＳ Ｐゴシック" panose="020B0600070205080204" pitchFamily="50" charset="-128"/>
                <a:ea typeface="ＭＳ Ｐゴシック" panose="020B0600070205080204" pitchFamily="50" charset="-128"/>
              </a:rPr>
              <a:t>15</a:t>
            </a:r>
            <a:r>
              <a:rPr kumimoji="1" lang="ja-JP" altLang="en-US" sz="2400" dirty="0">
                <a:latin typeface="ＭＳ Ｐゴシック" panose="020B0600070205080204" pitchFamily="50" charset="-128"/>
                <a:ea typeface="ＭＳ Ｐゴシック" panose="020B0600070205080204" pitchFamily="50" charset="-128"/>
              </a:rPr>
              <a:t>万</a:t>
            </a:r>
            <a:r>
              <a:rPr kumimoji="1" lang="en-US" altLang="ja-JP" sz="2400" dirty="0">
                <a:latin typeface="ＭＳ Ｐゴシック" panose="020B0600070205080204" pitchFamily="50" charset="-128"/>
                <a:ea typeface="ＭＳ Ｐゴシック" panose="020B0600070205080204" pitchFamily="50" charset="-128"/>
              </a:rPr>
              <a:t>9</a:t>
            </a:r>
            <a:r>
              <a:rPr kumimoji="1" lang="ja-JP" altLang="en-US" sz="2400" dirty="0">
                <a:latin typeface="ＭＳ Ｐゴシック" panose="020B0600070205080204" pitchFamily="50" charset="-128"/>
                <a:ea typeface="ＭＳ Ｐゴシック" panose="020B0600070205080204" pitchFamily="50" charset="-128"/>
              </a:rPr>
              <a:t>千人</a:t>
            </a:r>
          </a:p>
        </p:txBody>
      </p:sp>
      <p:sp>
        <p:nvSpPr>
          <p:cNvPr id="14" name="テキスト ボックス 13">
            <a:extLst>
              <a:ext uri="{FF2B5EF4-FFF2-40B4-BE49-F238E27FC236}">
                <a16:creationId xmlns:a16="http://schemas.microsoft.com/office/drawing/2014/main" id="{9653A062-89EC-4948-AA8F-17EE8EA016D9}"/>
              </a:ext>
            </a:extLst>
          </p:cNvPr>
          <p:cNvSpPr txBox="1"/>
          <p:nvPr/>
        </p:nvSpPr>
        <p:spPr>
          <a:xfrm>
            <a:off x="224790" y="5634781"/>
            <a:ext cx="2552700" cy="830997"/>
          </a:xfrm>
          <a:prstGeom prst="rect">
            <a:avLst/>
          </a:prstGeom>
          <a:noFill/>
        </p:spPr>
        <p:txBody>
          <a:bodyPr wrap="squar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実際の感染者数</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ja-JP" altLang="en-US" sz="2400" dirty="0">
                <a:latin typeface="ＭＳ Ｐゴシック" panose="020B0600070205080204" pitchFamily="50" charset="-128"/>
                <a:ea typeface="ＭＳ Ｐゴシック" panose="020B0600070205080204" pitchFamily="50" charset="-128"/>
              </a:rPr>
              <a:t>４万</a:t>
            </a:r>
            <a:r>
              <a:rPr kumimoji="1" lang="en-US" altLang="ja-JP" sz="2400" dirty="0">
                <a:latin typeface="ＭＳ Ｐゴシック" panose="020B0600070205080204" pitchFamily="50" charset="-128"/>
                <a:ea typeface="ＭＳ Ｐゴシック" panose="020B0600070205080204" pitchFamily="50" charset="-128"/>
              </a:rPr>
              <a:t>3</a:t>
            </a:r>
            <a:r>
              <a:rPr kumimoji="1" lang="ja-JP" altLang="en-US" sz="2400" dirty="0">
                <a:latin typeface="ＭＳ Ｐゴシック" panose="020B0600070205080204" pitchFamily="50" charset="-128"/>
                <a:ea typeface="ＭＳ Ｐゴシック" panose="020B0600070205080204" pitchFamily="50" charset="-128"/>
              </a:rPr>
              <a:t>千人</a:t>
            </a:r>
          </a:p>
        </p:txBody>
      </p:sp>
      <p:sp>
        <p:nvSpPr>
          <p:cNvPr id="15" name="テキスト ボックス 14">
            <a:extLst>
              <a:ext uri="{FF2B5EF4-FFF2-40B4-BE49-F238E27FC236}">
                <a16:creationId xmlns:a16="http://schemas.microsoft.com/office/drawing/2014/main" id="{55211E4E-4FBE-4950-B0C3-031F79467AD0}"/>
              </a:ext>
            </a:extLst>
          </p:cNvPr>
          <p:cNvSpPr txBox="1"/>
          <p:nvPr/>
        </p:nvSpPr>
        <p:spPr>
          <a:xfrm>
            <a:off x="3124200" y="4435733"/>
            <a:ext cx="990600" cy="461665"/>
          </a:xfrm>
          <a:prstGeom prst="rect">
            <a:avLst/>
          </a:prstGeom>
          <a:solidFill>
            <a:schemeClr val="bg1"/>
          </a:solid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73%</a:t>
            </a:r>
            <a:r>
              <a:rPr kumimoji="1" lang="ja-JP" altLang="en-US" sz="2400" dirty="0">
                <a:latin typeface="ＭＳ Ｐゴシック" panose="020B0600070205080204" pitchFamily="50" charset="-128"/>
                <a:ea typeface="ＭＳ Ｐゴシック" panose="020B0600070205080204" pitchFamily="50" charset="-128"/>
              </a:rPr>
              <a:t>減</a:t>
            </a:r>
          </a:p>
        </p:txBody>
      </p:sp>
      <p:sp>
        <p:nvSpPr>
          <p:cNvPr id="16" name="テキスト ボックス 15">
            <a:extLst>
              <a:ext uri="{FF2B5EF4-FFF2-40B4-BE49-F238E27FC236}">
                <a16:creationId xmlns:a16="http://schemas.microsoft.com/office/drawing/2014/main" id="{6F1FCDA6-3E39-4EEE-99E3-33A5B49889C3}"/>
              </a:ext>
            </a:extLst>
          </p:cNvPr>
          <p:cNvSpPr txBox="1"/>
          <p:nvPr/>
        </p:nvSpPr>
        <p:spPr>
          <a:xfrm>
            <a:off x="7162800" y="2989808"/>
            <a:ext cx="2743200" cy="1200329"/>
          </a:xfrm>
          <a:prstGeom prst="rect">
            <a:avLst/>
          </a:prstGeom>
          <a:noFill/>
        </p:spPr>
        <p:txBody>
          <a:bodyPr wrap="squar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ワクチン未接種の</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ja-JP" altLang="en-US" sz="2400" dirty="0">
                <a:latin typeface="ＭＳ Ｐゴシック" panose="020B0600070205080204" pitchFamily="50" charset="-128"/>
                <a:ea typeface="ＭＳ Ｐゴシック" panose="020B0600070205080204" pitchFamily="50" charset="-128"/>
              </a:rPr>
              <a:t>場合の予測数</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en-US" altLang="ja-JP" sz="2400" dirty="0">
                <a:latin typeface="ＭＳ Ｐゴシック" panose="020B0600070205080204" pitchFamily="50" charset="-128"/>
                <a:ea typeface="ＭＳ Ｐゴシック" panose="020B0600070205080204" pitchFamily="50" charset="-128"/>
              </a:rPr>
              <a:t>5507</a:t>
            </a:r>
            <a:r>
              <a:rPr kumimoji="1" lang="ja-JP" altLang="en-US" sz="2400" dirty="0">
                <a:latin typeface="ＭＳ Ｐゴシック" panose="020B0600070205080204" pitchFamily="50" charset="-128"/>
                <a:ea typeface="ＭＳ Ｐゴシック" panose="020B0600070205080204" pitchFamily="50" charset="-128"/>
              </a:rPr>
              <a:t>人</a:t>
            </a:r>
          </a:p>
        </p:txBody>
      </p:sp>
      <p:sp>
        <p:nvSpPr>
          <p:cNvPr id="17" name="テキスト ボックス 16">
            <a:extLst>
              <a:ext uri="{FF2B5EF4-FFF2-40B4-BE49-F238E27FC236}">
                <a16:creationId xmlns:a16="http://schemas.microsoft.com/office/drawing/2014/main" id="{6F45CE4C-9AC8-47ED-9AA1-EC898EFD49CF}"/>
              </a:ext>
            </a:extLst>
          </p:cNvPr>
          <p:cNvSpPr txBox="1"/>
          <p:nvPr/>
        </p:nvSpPr>
        <p:spPr>
          <a:xfrm>
            <a:off x="7094220" y="5836503"/>
            <a:ext cx="2552700" cy="830997"/>
          </a:xfrm>
          <a:prstGeom prst="rect">
            <a:avLst/>
          </a:prstGeom>
          <a:noFill/>
        </p:spPr>
        <p:txBody>
          <a:bodyPr wrap="squar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実際の死亡者数</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en-US" altLang="ja-JP" sz="2400" dirty="0">
                <a:latin typeface="ＭＳ Ｐゴシック" panose="020B0600070205080204" pitchFamily="50" charset="-128"/>
                <a:ea typeface="ＭＳ Ｐゴシック" panose="020B0600070205080204" pitchFamily="50" charset="-128"/>
              </a:rPr>
              <a:t>1156</a:t>
            </a:r>
            <a:r>
              <a:rPr kumimoji="1" lang="ja-JP" altLang="en-US" sz="2400" dirty="0">
                <a:latin typeface="ＭＳ Ｐゴシック" panose="020B0600070205080204" pitchFamily="50" charset="-128"/>
                <a:ea typeface="ＭＳ Ｐゴシック" panose="020B0600070205080204" pitchFamily="50" charset="-128"/>
              </a:rPr>
              <a:t>人</a:t>
            </a:r>
          </a:p>
        </p:txBody>
      </p:sp>
      <p:sp>
        <p:nvSpPr>
          <p:cNvPr id="18" name="テキスト ボックス 17">
            <a:extLst>
              <a:ext uri="{FF2B5EF4-FFF2-40B4-BE49-F238E27FC236}">
                <a16:creationId xmlns:a16="http://schemas.microsoft.com/office/drawing/2014/main" id="{7E354E6C-A63D-40A4-B13B-DE8C57E0AEE6}"/>
              </a:ext>
            </a:extLst>
          </p:cNvPr>
          <p:cNvSpPr txBox="1"/>
          <p:nvPr/>
        </p:nvSpPr>
        <p:spPr>
          <a:xfrm>
            <a:off x="5943600" y="4419600"/>
            <a:ext cx="990600" cy="461665"/>
          </a:xfrm>
          <a:prstGeom prst="rect">
            <a:avLst/>
          </a:prstGeom>
          <a:solidFill>
            <a:schemeClr val="bg1"/>
          </a:solid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79%</a:t>
            </a:r>
            <a:r>
              <a:rPr kumimoji="1" lang="ja-JP" altLang="en-US" sz="2400" dirty="0">
                <a:latin typeface="ＭＳ Ｐゴシック" panose="020B0600070205080204" pitchFamily="50" charset="-128"/>
                <a:ea typeface="ＭＳ Ｐゴシック" panose="020B0600070205080204" pitchFamily="50" charset="-128"/>
              </a:rPr>
              <a:t>減</a:t>
            </a:r>
          </a:p>
        </p:txBody>
      </p:sp>
      <p:sp>
        <p:nvSpPr>
          <p:cNvPr id="20" name="テキスト ボックス 19">
            <a:extLst>
              <a:ext uri="{FF2B5EF4-FFF2-40B4-BE49-F238E27FC236}">
                <a16:creationId xmlns:a16="http://schemas.microsoft.com/office/drawing/2014/main" id="{695E9948-82D9-46B8-8B89-92EA1CCD13C2}"/>
              </a:ext>
            </a:extLst>
          </p:cNvPr>
          <p:cNvSpPr txBox="1"/>
          <p:nvPr/>
        </p:nvSpPr>
        <p:spPr>
          <a:xfrm>
            <a:off x="224790" y="82675"/>
            <a:ext cx="9681210" cy="2346796"/>
          </a:xfrm>
          <a:prstGeom prst="rect">
            <a:avLst/>
          </a:prstGeom>
          <a:noFill/>
        </p:spPr>
        <p:txBody>
          <a:bodyPr wrap="square">
            <a:spAutoFit/>
          </a:bodyPr>
          <a:lstStyle/>
          <a:p>
            <a:pPr algn="ctr">
              <a:lnSpc>
                <a:spcPct val="150000"/>
              </a:lnSpc>
            </a:pPr>
            <a:r>
              <a:rPr lang="ja-JP" altLang="en-US" sz="3200" b="1"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ワクチン効果：</a:t>
            </a:r>
            <a:endParaRPr lang="en-US" altLang="ja-JP" sz="3200" b="1"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ファイザービオンテックワクチンの接種により回避された新型コロナ感染</a:t>
            </a:r>
            <a:r>
              <a:rPr lang="ja-JP" altLang="en-US"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者、</a:t>
            </a:r>
            <a:r>
              <a:rPr lang="ja-JP"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死亡者数</a:t>
            </a:r>
            <a:r>
              <a:rPr lang="ja-JP" altLang="en-US"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：イスラエル</a:t>
            </a:r>
            <a:endParaRPr lang="en-US"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endParaRPr lang="en-US" altLang="ja-JP" sz="1050" dirty="0"/>
          </a:p>
          <a:p>
            <a:pPr algn="ctr"/>
            <a:r>
              <a:rPr lang="ja-JP" altLang="en-US" sz="2400" dirty="0"/>
              <a:t>（</a:t>
            </a:r>
            <a:r>
              <a:rPr lang="en-US" altLang="ja-JP" sz="2400" dirty="0"/>
              <a:t>Lancet Infect Dis. 2021</a:t>
            </a:r>
            <a:r>
              <a:rPr lang="ja-JP" altLang="en-US" sz="2400" dirty="0"/>
              <a:t>）</a:t>
            </a:r>
            <a:r>
              <a:rPr lang="en-US" altLang="ja-JP" sz="2400" dirty="0"/>
              <a:t> </a:t>
            </a:r>
            <a:endParaRPr lang="ja-JP" altLang="en-US" sz="2400" dirty="0"/>
          </a:p>
        </p:txBody>
      </p:sp>
      <p:cxnSp>
        <p:nvCxnSpPr>
          <p:cNvPr id="22" name="直線矢印コネクタ 21">
            <a:extLst>
              <a:ext uri="{FF2B5EF4-FFF2-40B4-BE49-F238E27FC236}">
                <a16:creationId xmlns:a16="http://schemas.microsoft.com/office/drawing/2014/main" id="{FCB5620E-4DC7-4508-B62F-6FDBE400794A}"/>
              </a:ext>
            </a:extLst>
          </p:cNvPr>
          <p:cNvCxnSpPr/>
          <p:nvPr/>
        </p:nvCxnSpPr>
        <p:spPr bwMode="auto">
          <a:xfrm>
            <a:off x="2286000" y="3648164"/>
            <a:ext cx="571500" cy="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a:extLst>
              <a:ext uri="{FF2B5EF4-FFF2-40B4-BE49-F238E27FC236}">
                <a16:creationId xmlns:a16="http://schemas.microsoft.com/office/drawing/2014/main" id="{D2564025-14E8-49D3-91A8-C73EC4AC92F1}"/>
              </a:ext>
            </a:extLst>
          </p:cNvPr>
          <p:cNvCxnSpPr/>
          <p:nvPr/>
        </p:nvCxnSpPr>
        <p:spPr bwMode="auto">
          <a:xfrm>
            <a:off x="2286000" y="6096000"/>
            <a:ext cx="571500" cy="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a:extLst>
              <a:ext uri="{FF2B5EF4-FFF2-40B4-BE49-F238E27FC236}">
                <a16:creationId xmlns:a16="http://schemas.microsoft.com/office/drawing/2014/main" id="{B33F1EA8-519D-4D03-9377-368851E254B8}"/>
              </a:ext>
            </a:extLst>
          </p:cNvPr>
          <p:cNvCxnSpPr/>
          <p:nvPr/>
        </p:nvCxnSpPr>
        <p:spPr bwMode="auto">
          <a:xfrm>
            <a:off x="7162800" y="3581400"/>
            <a:ext cx="571500" cy="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a:extLst>
              <a:ext uri="{FF2B5EF4-FFF2-40B4-BE49-F238E27FC236}">
                <a16:creationId xmlns:a16="http://schemas.microsoft.com/office/drawing/2014/main" id="{0283DFB4-9B8D-4A54-937E-7F1A8FEA9959}"/>
              </a:ext>
            </a:extLst>
          </p:cNvPr>
          <p:cNvCxnSpPr/>
          <p:nvPr/>
        </p:nvCxnSpPr>
        <p:spPr bwMode="auto">
          <a:xfrm>
            <a:off x="7086600" y="6324600"/>
            <a:ext cx="571500" cy="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a:extLst>
              <a:ext uri="{FF2B5EF4-FFF2-40B4-BE49-F238E27FC236}">
                <a16:creationId xmlns:a16="http://schemas.microsoft.com/office/drawing/2014/main" id="{2AA49780-161F-4425-BE7B-3EEA8C7E6C26}"/>
              </a:ext>
            </a:extLst>
          </p:cNvPr>
          <p:cNvSpPr txBox="1"/>
          <p:nvPr/>
        </p:nvSpPr>
        <p:spPr>
          <a:xfrm>
            <a:off x="7658100" y="7277606"/>
            <a:ext cx="2171700" cy="461665"/>
          </a:xfrm>
          <a:prstGeom prst="rect">
            <a:avLst/>
          </a:prstGeom>
          <a:noFill/>
        </p:spPr>
        <p:txBody>
          <a:bodyPr wrap="square">
            <a:spAutoFit/>
          </a:bodyPr>
          <a:lstStyle/>
          <a:p>
            <a:pPr algn="ctr"/>
            <a:r>
              <a:rPr lang="en-US" altLang="ja-JP" sz="24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Haas</a:t>
            </a:r>
            <a:r>
              <a:rPr lang="ja-JP" altLang="en-US" sz="24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他．</a:t>
            </a:r>
            <a:r>
              <a:rPr lang="en-US" altLang="ja-JP" sz="24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endParaRPr lang="ja-JP" altLang="en-US" sz="2400" dirty="0"/>
          </a:p>
        </p:txBody>
      </p:sp>
    </p:spTree>
    <p:extLst>
      <p:ext uri="{BB962C8B-B14F-4D97-AF65-F5344CB8AC3E}">
        <p14:creationId xmlns:p14="http://schemas.microsoft.com/office/powerpoint/2010/main" val="229561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81A4B4-5085-4902-82CC-CBDF930E7535}"/>
              </a:ext>
            </a:extLst>
          </p:cNvPr>
          <p:cNvSpPr txBox="1"/>
          <p:nvPr/>
        </p:nvSpPr>
        <p:spPr>
          <a:xfrm>
            <a:off x="228600" y="152400"/>
            <a:ext cx="9601200" cy="5814412"/>
          </a:xfrm>
          <a:prstGeom prst="rect">
            <a:avLst/>
          </a:prstGeom>
          <a:noFill/>
        </p:spPr>
        <p:txBody>
          <a:bodyPr wrap="square" rtlCol="0">
            <a:spAutoFit/>
          </a:bodyPr>
          <a:lstStyle/>
          <a:p>
            <a:pPr algn="ctr"/>
            <a:r>
              <a:rPr kumimoji="1" lang="ja-JP" altLang="en-US" sz="3600" dirty="0">
                <a:latin typeface="Meiryo UI" panose="020B0604030504040204" pitchFamily="50" charset="-128"/>
                <a:ea typeface="Meiryo UI" panose="020B0604030504040204" pitchFamily="50" charset="-128"/>
              </a:rPr>
              <a:t>オミクロン株は従来の変異株より軽症かもしれない</a:t>
            </a:r>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400" dirty="0">
                <a:latin typeface="Meiryo UI" panose="020B0604030504040204" pitchFamily="50" charset="-128"/>
                <a:ea typeface="Meiryo UI" panose="020B0604030504040204" pitchFamily="50" charset="-128"/>
              </a:rPr>
              <a:t>イングランド、スコットランド、南アフリカでの調査では、オミクロン株による入院リスクはデルタ株より</a:t>
            </a:r>
            <a:r>
              <a:rPr kumimoji="1" lang="en-US" altLang="ja-JP" sz="2400" dirty="0">
                <a:latin typeface="Meiryo UI" panose="020B0604030504040204" pitchFamily="50" charset="-128"/>
                <a:ea typeface="Meiryo UI" panose="020B0604030504040204" pitchFamily="50" charset="-128"/>
              </a:rPr>
              <a:t>15</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80%</a:t>
            </a:r>
            <a:r>
              <a:rPr kumimoji="1" lang="ja-JP" altLang="en-US" sz="2400" dirty="0">
                <a:latin typeface="Meiryo UI" panose="020B0604030504040204" pitchFamily="50" charset="-128"/>
                <a:ea typeface="Meiryo UI" panose="020B0604030504040204" pitchFamily="50" charset="-128"/>
              </a:rPr>
              <a:t>低いという</a:t>
            </a:r>
            <a:endParaRPr kumimoji="1" lang="en-US" altLang="ja-JP" sz="2400" dirty="0">
              <a:latin typeface="Meiryo UI" panose="020B0604030504040204" pitchFamily="50" charset="-128"/>
              <a:ea typeface="Meiryo UI" panose="020B0604030504040204" pitchFamily="50" charset="-128"/>
            </a:endParaRPr>
          </a:p>
          <a:p>
            <a:pPr marL="342900" indent="-342900" fontAlgn="base">
              <a:spcAft>
                <a:spcPts val="1125"/>
              </a:spcAft>
              <a:buFont typeface="Wingdings" panose="05000000000000000000" pitchFamily="2" charset="2"/>
              <a:buChar char="l"/>
            </a:pP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オミクロン株が早くから流行していた南アフリカでは、</a:t>
            </a:r>
            <a:r>
              <a:rPr lang="en-US" altLang="ja-JP" sz="24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10</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月から</a:t>
            </a:r>
            <a:r>
              <a:rPr lang="en-US" altLang="ja-JP" sz="24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11</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月のオミクロン株</a:t>
            </a:r>
            <a:r>
              <a:rPr lang="ja-JP" altLang="en-US"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感染者</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の入院率が、他の変異株より</a:t>
            </a:r>
            <a:r>
              <a:rPr lang="en-US" altLang="ja-JP" sz="24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80</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％低かったと報告している</a:t>
            </a:r>
            <a:r>
              <a:rPr lang="en-US" altLang="ja-JP" sz="24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[3]</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a:t>
            </a:r>
            <a:endParaRPr lang="ja-JP" altLang="ja-JP" sz="2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42900" indent="-342900" fontAlgn="base">
              <a:spcAft>
                <a:spcPts val="1125"/>
              </a:spcAft>
              <a:buFont typeface="Wingdings" panose="05000000000000000000" pitchFamily="2" charset="2"/>
              <a:buChar char="l"/>
            </a:pP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南アフリカでは</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国民の</a:t>
            </a:r>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60</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a:t>
            </a:r>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70%</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が新型コロナに既感染であると推定されており、ある程度の</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集団</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免疫が形成されていると思われる。</a:t>
            </a:r>
            <a:endParaRPr lang="en-US"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endParaRPr>
          </a:p>
          <a:p>
            <a:pPr marL="342900" indent="-342900">
              <a:spcAft>
                <a:spcPts val="2100"/>
              </a:spcAft>
              <a:buFont typeface="Wingdings" panose="05000000000000000000" pitchFamily="2" charset="2"/>
              <a:buChar char="l"/>
            </a:pP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下気道</a:t>
            </a:r>
            <a:r>
              <a:rPr lang="ja-JP" altLang="en-US"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（肺胞）</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の細胞には</a:t>
            </a:r>
            <a:r>
              <a:rPr lang="en-US" altLang="ja-JP" sz="24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TMPRSS2</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が多いため、</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オミクロン株は</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肺胞</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にはあまり感染しないことになるため、呼吸器障害が少ないのではないかと主張する研究者もいる</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が、まだデータが足りないとピーコック氏は述べている。</a:t>
            </a:r>
            <a:endParaRPr lang="en-US"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endParaRPr>
          </a:p>
          <a:p>
            <a:pPr marL="342900" indent="-342900">
              <a:spcAft>
                <a:spcPts val="2100"/>
              </a:spcAft>
              <a:buFont typeface="Wingdings" panose="05000000000000000000" pitchFamily="2" charset="2"/>
              <a:buChar char="l"/>
            </a:pP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さらに、オミクロン株感染細胞は、隣接する細胞と融合して重症化をもたらすシンクチア（多核細胞）を作ることが少ないことも見出されている。</a:t>
            </a:r>
            <a:endParaRPr kumimoji="1" lang="en-US" altLang="ja-JP" sz="2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D366C70-36D0-417F-85FB-F6B4C339317E}"/>
              </a:ext>
            </a:extLst>
          </p:cNvPr>
          <p:cNvSpPr txBox="1"/>
          <p:nvPr/>
        </p:nvSpPr>
        <p:spPr>
          <a:xfrm>
            <a:off x="435429" y="6781800"/>
            <a:ext cx="9372600" cy="646331"/>
          </a:xfrm>
          <a:prstGeom prst="rect">
            <a:avLst/>
          </a:prstGeom>
          <a:noFill/>
        </p:spPr>
        <p:txBody>
          <a:bodyPr wrap="square">
            <a:spAutoFit/>
          </a:bodyPr>
          <a:lstStyle/>
          <a:p>
            <a:r>
              <a:rPr lang="en-US" altLang="ja-JP" dirty="0"/>
              <a:t>Christie B. Covid-19: Early studies give hope omicron is milder than other variants. BMJ. 2021 Dec 23;375:n3144. </a:t>
            </a:r>
            <a:r>
              <a:rPr lang="en-US" altLang="ja-JP" dirty="0" err="1"/>
              <a:t>doi</a:t>
            </a:r>
            <a:r>
              <a:rPr lang="en-US" altLang="ja-JP" dirty="0"/>
              <a:t>: 10.1136/bmj.n3144. PMID: 34949600.</a:t>
            </a:r>
          </a:p>
        </p:txBody>
      </p:sp>
    </p:spTree>
    <p:extLst>
      <p:ext uri="{BB962C8B-B14F-4D97-AF65-F5344CB8AC3E}">
        <p14:creationId xmlns:p14="http://schemas.microsoft.com/office/powerpoint/2010/main" val="106724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AE0C5E-79A6-4328-A80E-FDE5CE0FF6A2}"/>
              </a:ext>
            </a:extLst>
          </p:cNvPr>
          <p:cNvSpPr txBox="1"/>
          <p:nvPr/>
        </p:nvSpPr>
        <p:spPr>
          <a:xfrm>
            <a:off x="304800" y="228600"/>
            <a:ext cx="9601200" cy="6617196"/>
          </a:xfrm>
          <a:prstGeom prst="rect">
            <a:avLst/>
          </a:prstGeom>
          <a:noFill/>
        </p:spPr>
        <p:txBody>
          <a:bodyPr wrap="square" rtlCol="0">
            <a:spAutoFit/>
          </a:bodyPr>
          <a:lstStyle/>
          <a:p>
            <a:pPr algn="ctr"/>
            <a:r>
              <a:rPr kumimoji="1" lang="ja-JP" altLang="en-US" sz="3600" dirty="0">
                <a:highlight>
                  <a:srgbClr val="FFFF00"/>
                </a:highlight>
                <a:latin typeface="Meiryo UI" panose="020B0604030504040204" pitchFamily="50" charset="-128"/>
                <a:ea typeface="Meiryo UI" panose="020B0604030504040204" pitchFamily="50" charset="-128"/>
              </a:rPr>
              <a:t>オミクロン株の病原性</a:t>
            </a:r>
            <a:endParaRPr kumimoji="1" lang="en-US" altLang="ja-JP" sz="3600" dirty="0">
              <a:highlight>
                <a:srgbClr val="FFFF00"/>
              </a:highlight>
              <a:latin typeface="Meiryo UI" panose="020B0604030504040204" pitchFamily="50" charset="-128"/>
              <a:ea typeface="Meiryo UI" panose="020B0604030504040204" pitchFamily="50" charset="-128"/>
            </a:endParaRPr>
          </a:p>
          <a:p>
            <a:pPr algn="ctr"/>
            <a:endParaRPr kumimoji="1"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dirty="0">
                <a:effectLst/>
                <a:latin typeface="Meiryo UI" panose="020B0604030504040204" pitchFamily="50" charset="-128"/>
                <a:ea typeface="Meiryo UI" panose="020B0604030504040204" pitchFamily="50" charset="-128"/>
                <a:cs typeface="Helvetica" panose="020B0604020202020204" pitchFamily="34" charset="0"/>
              </a:rPr>
              <a:t>デルタ株と比べて、オミクロン株は、</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ヒトの気管支の細胞で</a:t>
            </a:r>
            <a:r>
              <a:rPr lang="en-US"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70</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倍速く増える</a:t>
            </a:r>
            <a:r>
              <a:rPr lang="ja-JP" altLang="en-US" sz="2400" dirty="0">
                <a:effectLst/>
                <a:latin typeface="Meiryo UI" panose="020B0604030504040204" pitchFamily="50" charset="-128"/>
                <a:ea typeface="Meiryo UI" panose="020B0604030504040204" pitchFamily="50" charset="-128"/>
                <a:cs typeface="Helvetica" panose="020B0604020202020204" pitchFamily="34" charset="0"/>
              </a:rPr>
              <a:t>が、</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肺胞の細胞では、逆に</a:t>
            </a:r>
            <a:r>
              <a:rPr lang="en-US"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10</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分の</a:t>
            </a:r>
            <a:r>
              <a:rPr lang="en-US"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1</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しか増えない</a:t>
            </a:r>
            <a:r>
              <a:rPr lang="ja-JP" altLang="en-US" sz="2400" dirty="0">
                <a:effectLst/>
                <a:latin typeface="Meiryo UI" panose="020B0604030504040204" pitchFamily="50" charset="-128"/>
                <a:ea typeface="Meiryo UI" panose="020B0604030504040204" pitchFamily="50" charset="-128"/>
                <a:cs typeface="Helvetica" panose="020B0604020202020204" pitchFamily="34" charset="0"/>
              </a:rPr>
              <a:t>。つまり</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肺炎を起こしにくい</a:t>
            </a:r>
            <a:r>
              <a:rPr lang="ja-JP" altLang="en-US" sz="2400" dirty="0">
                <a:effectLst/>
                <a:latin typeface="Meiryo UI" panose="020B0604030504040204" pitchFamily="50" charset="-128"/>
                <a:ea typeface="Meiryo UI" panose="020B0604030504040204" pitchFamily="50" charset="-128"/>
                <a:cs typeface="Helvetica" panose="020B0604020202020204" pitchFamily="34" charset="0"/>
              </a:rPr>
              <a:t>。</a:t>
            </a:r>
            <a:r>
              <a:rPr lang="ja-JP" altLang="ja-JP" sz="2400" dirty="0">
                <a:effectLst/>
                <a:latin typeface="Meiryo UI" panose="020B0604030504040204" pitchFamily="50" charset="-128"/>
                <a:ea typeface="Meiryo UI" panose="020B0604030504040204" pitchFamily="50" charset="-128"/>
                <a:cs typeface="Helvetica" panose="020B0604020202020204" pitchFamily="34" charset="0"/>
              </a:rPr>
              <a:t>オミクロン株が上気道の狭い範囲だけに増殖し、肺内ではそれほど増殖しないため、重症化しにくい</a:t>
            </a:r>
            <a:r>
              <a:rPr lang="ja-JP" altLang="en-US" sz="2400" dirty="0">
                <a:effectLst/>
                <a:latin typeface="Meiryo UI" panose="020B0604030504040204" pitchFamily="50" charset="-128"/>
                <a:ea typeface="Meiryo UI" panose="020B0604030504040204" pitchFamily="50" charset="-128"/>
                <a:cs typeface="Helvetica" panose="020B0604020202020204" pitchFamily="34" charset="0"/>
              </a:rPr>
              <a:t>と考えられる</a:t>
            </a:r>
            <a:r>
              <a:rPr lang="ja-JP" altLang="en-US" sz="20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000" b="0" i="0" dirty="0" err="1">
                <a:effectLst/>
                <a:latin typeface="Meiryo UI" panose="020B0604030504040204" pitchFamily="50" charset="-128"/>
                <a:ea typeface="Meiryo UI" panose="020B0604030504040204" pitchFamily="50" charset="-128"/>
              </a:rPr>
              <a:t>HKUMed</a:t>
            </a:r>
            <a:r>
              <a:rPr lang="en-US" altLang="ja-JP" sz="2000" b="0" i="0" dirty="0">
                <a:effectLst/>
                <a:latin typeface="Meiryo UI" panose="020B0604030504040204" pitchFamily="50" charset="-128"/>
                <a:ea typeface="Meiryo UI" panose="020B0604030504040204" pitchFamily="50" charset="-128"/>
              </a:rPr>
              <a:t> finds Omicron SARS-CoV-2 can infect faster and better than delta in human bronchus but with less severe infection in lung. 15 December 2021. </a:t>
            </a:r>
            <a:r>
              <a:rPr lang="en-US" altLang="ja-JP" sz="2000" b="0" i="0" u="none" strike="noStrike" dirty="0">
                <a:effectLst/>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www.med.hku.hk/en/news/press/20211215-omicron-sars-cov-2-infection</a:t>
            </a:r>
            <a:r>
              <a:rPr lang="en-US" altLang="ja-JP" sz="2000" b="0" i="0" dirty="0">
                <a:effectLst/>
                <a:latin typeface="Meiryo UI" panose="020B0604030504040204" pitchFamily="50" charset="-128"/>
                <a:ea typeface="Meiryo UI" panose="020B0604030504040204" pitchFamily="50" charset="-128"/>
              </a:rPr>
              <a:t>.</a:t>
            </a:r>
            <a:endParaRPr lang="en-US" altLang="ja-JP" sz="2400" b="0" i="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lang="ja-JP" altLang="ja-JP" sz="2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42900" indent="-342900">
              <a:buFont typeface="Wingdings" panose="05000000000000000000" pitchFamily="2" charset="2"/>
              <a:buChar char="l"/>
            </a:pPr>
            <a:r>
              <a:rPr kumimoji="1" lang="ja-JP" altLang="en-US" sz="2400" dirty="0">
                <a:latin typeface="Meiryo UI" panose="020B0604030504040204" pitchFamily="50" charset="-128"/>
                <a:ea typeface="Meiryo UI" panose="020B0604030504040204" pitchFamily="50" charset="-128"/>
              </a:rPr>
              <a:t>動物実験でデルタ株に感染した動物はやせたが、オミクロン株に感染した動物はやせなかった。</a:t>
            </a:r>
            <a:endParaRPr kumimoji="1"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sz="2400" dirty="0">
              <a:latin typeface="Meiryo UI" panose="020B0604030504040204" pitchFamily="50" charset="-128"/>
              <a:ea typeface="Meiryo UI" panose="020B0604030504040204" pitchFamily="50" charset="-128"/>
            </a:endParaRPr>
          </a:p>
          <a:p>
            <a:pPr marL="342900" indent="-342900">
              <a:spcAft>
                <a:spcPts val="2100"/>
              </a:spcAft>
              <a:buFont typeface="Wingdings" panose="05000000000000000000" pitchFamily="2" charset="2"/>
              <a:buChar char="l"/>
            </a:pPr>
            <a:r>
              <a:rPr lang="ja-JP" altLang="ja-JP" sz="2400" dirty="0">
                <a:effectLst/>
                <a:latin typeface="Meiryo UI" panose="020B0604030504040204" pitchFamily="50" charset="-128"/>
                <a:ea typeface="Meiryo UI" panose="020B0604030504040204" pitchFamily="50" charset="-128"/>
                <a:cs typeface="Helvetica" panose="020B0604020202020204" pitchFamily="34" charset="0"/>
              </a:rPr>
              <a:t>オミクロン株が</a:t>
            </a:r>
            <a:r>
              <a:rPr lang="ja-JP" altLang="en-US" sz="2400" dirty="0">
                <a:effectLst/>
                <a:latin typeface="Meiryo UI" panose="020B0604030504040204" pitchFamily="50" charset="-128"/>
                <a:ea typeface="Meiryo UI" panose="020B0604030504040204" pitchFamily="50" charset="-128"/>
                <a:cs typeface="Helvetica" panose="020B0604020202020204" pitchFamily="34" charset="0"/>
              </a:rPr>
              <a:t>肺胞の</a:t>
            </a:r>
            <a:r>
              <a:rPr lang="ja-JP" altLang="ja-JP" sz="2400" dirty="0">
                <a:effectLst/>
                <a:latin typeface="Meiryo UI" panose="020B0604030504040204" pitchFamily="50" charset="-128"/>
                <a:ea typeface="Meiryo UI" panose="020B0604030504040204" pitchFamily="50" charset="-128"/>
                <a:cs typeface="Helvetica" panose="020B0604020202020204" pitchFamily="34" charset="0"/>
              </a:rPr>
              <a:t>細胞</a:t>
            </a:r>
            <a:r>
              <a:rPr lang="ja-JP" altLang="en-US" sz="2400" dirty="0">
                <a:latin typeface="Meiryo UI" panose="020B0604030504040204" pitchFamily="50" charset="-128"/>
                <a:ea typeface="Meiryo UI" panose="020B0604030504040204" pitchFamily="50" charset="-128"/>
                <a:cs typeface="Helvetica" panose="020B0604020202020204" pitchFamily="34" charset="0"/>
              </a:rPr>
              <a:t>に</a:t>
            </a:r>
            <a:r>
              <a:rPr lang="ja-JP" altLang="ja-JP" sz="2400" dirty="0">
                <a:effectLst/>
                <a:latin typeface="Meiryo UI" panose="020B0604030504040204" pitchFamily="50" charset="-128"/>
                <a:ea typeface="Meiryo UI" panose="020B0604030504040204" pitchFamily="50" charset="-128"/>
                <a:cs typeface="Helvetica" panose="020B0604020202020204" pitchFamily="34" charset="0"/>
              </a:rPr>
              <a:t>感染しに</a:t>
            </a:r>
            <a:r>
              <a:rPr lang="ja-JP" altLang="en-US" sz="2400" dirty="0">
                <a:latin typeface="Meiryo UI" panose="020B0604030504040204" pitchFamily="50" charset="-128"/>
                <a:ea typeface="Meiryo UI" panose="020B0604030504040204" pitchFamily="50" charset="-128"/>
                <a:cs typeface="Helvetica" panose="020B0604020202020204" pitchFamily="34" charset="0"/>
              </a:rPr>
              <a:t>くいが</a:t>
            </a:r>
            <a:r>
              <a:rPr lang="ja-JP" altLang="ja-JP" sz="2400" dirty="0">
                <a:effectLst/>
                <a:latin typeface="Meiryo UI" panose="020B0604030504040204" pitchFamily="50" charset="-128"/>
                <a:ea typeface="Meiryo UI" panose="020B0604030504040204" pitchFamily="50" charset="-128"/>
                <a:cs typeface="Helvetica" panose="020B0604020202020204" pitchFamily="34" charset="0"/>
              </a:rPr>
              <a:t>、上気道細胞に感染しやすい。オミクロン株は、感染</a:t>
            </a:r>
            <a:r>
              <a:rPr lang="ja-JP" altLang="en-US" sz="2400" dirty="0">
                <a:effectLst/>
                <a:latin typeface="Meiryo UI" panose="020B0604030504040204" pitchFamily="50" charset="-128"/>
                <a:ea typeface="Meiryo UI" panose="020B0604030504040204" pitchFamily="50" charset="-128"/>
                <a:cs typeface="Helvetica" panose="020B0604020202020204" pitchFamily="34" charset="0"/>
              </a:rPr>
              <a:t>力の高い</a:t>
            </a:r>
            <a:r>
              <a:rPr lang="ja-JP" altLang="ja-JP" sz="2400" dirty="0">
                <a:effectLst/>
                <a:latin typeface="Meiryo UI" panose="020B0604030504040204" pitchFamily="50" charset="-128"/>
                <a:ea typeface="Meiryo UI" panose="020B0604030504040204" pitchFamily="50" charset="-128"/>
                <a:cs typeface="Helvetica" panose="020B0604020202020204" pitchFamily="34" charset="0"/>
              </a:rPr>
              <a:t>代表的ウイルスである麻疹ウイルスと同等の感染力を示す</a:t>
            </a:r>
            <a:r>
              <a:rPr lang="ja-JP" altLang="en-US" sz="2400" dirty="0">
                <a:latin typeface="Meiryo UI" panose="020B0604030504040204" pitchFamily="50" charset="-128"/>
                <a:ea typeface="Meiryo UI" panose="020B0604030504040204" pitchFamily="50" charset="-128"/>
                <a:cs typeface="Helvetica" panose="020B0604020202020204" pitchFamily="34" charset="0"/>
              </a:rPr>
              <a:t>。</a:t>
            </a:r>
            <a:r>
              <a:rPr lang="ja-JP" altLang="ja-JP"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上気道で増殖したオミクロン株は咳やくしゃみとともに外に排出され、二次感染を起こ</a:t>
            </a:r>
            <a:r>
              <a:rPr lang="ja-JP" altLang="en-US" sz="2400" dirty="0">
                <a:solidFill>
                  <a:srgbClr val="FF0000"/>
                </a:solidFill>
                <a:effectLst/>
                <a:latin typeface="Meiryo UI" panose="020B0604030504040204" pitchFamily="50" charset="-128"/>
                <a:ea typeface="Meiryo UI" panose="020B0604030504040204" pitchFamily="50" charset="-128"/>
                <a:cs typeface="Helvetica" panose="020B0604020202020204" pitchFamily="34" charset="0"/>
              </a:rPr>
              <a:t>しやすい</a:t>
            </a:r>
            <a:r>
              <a:rPr lang="ja-JP" altLang="en-US" sz="2400" dirty="0">
                <a:effectLst/>
                <a:latin typeface="Meiryo UI" panose="020B0604030504040204" pitchFamily="50" charset="-128"/>
                <a:ea typeface="Meiryo UI" panose="020B0604030504040204" pitchFamily="50" charset="-128"/>
                <a:cs typeface="Helvetica" panose="020B0604020202020204" pitchFamily="34" charset="0"/>
              </a:rPr>
              <a:t>と考えられる。</a:t>
            </a:r>
            <a:endParaRPr kumimoji="1" lang="ja-JP" altLang="en-US" sz="2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CD699FC-D053-4A8E-B413-9F8EDBBE3531}"/>
              </a:ext>
            </a:extLst>
          </p:cNvPr>
          <p:cNvSpPr txBox="1"/>
          <p:nvPr/>
        </p:nvSpPr>
        <p:spPr>
          <a:xfrm>
            <a:off x="304800" y="7090920"/>
            <a:ext cx="9753600" cy="646331"/>
          </a:xfrm>
          <a:prstGeom prst="rect">
            <a:avLst/>
          </a:prstGeom>
          <a:noFill/>
        </p:spPr>
        <p:txBody>
          <a:bodyPr wrap="square">
            <a:spAutoFit/>
          </a:bodyPr>
          <a:lstStyle/>
          <a:p>
            <a:r>
              <a:rPr lang="en-US" altLang="ja-JP" dirty="0"/>
              <a:t>Kozlov M. Omicron's feeble attack on the lungs could make it less dangerous. Nature. 2022 Jan 5. </a:t>
            </a:r>
            <a:r>
              <a:rPr lang="en-US" altLang="ja-JP" dirty="0" err="1"/>
              <a:t>doi</a:t>
            </a:r>
            <a:r>
              <a:rPr lang="en-US" altLang="ja-JP" dirty="0"/>
              <a:t>: 10.1038/d41586-022-00007-8. </a:t>
            </a:r>
            <a:r>
              <a:rPr lang="en-US" altLang="ja-JP" dirty="0" err="1"/>
              <a:t>Epub</a:t>
            </a:r>
            <a:r>
              <a:rPr lang="en-US" altLang="ja-JP" dirty="0"/>
              <a:t> ahead of print. PMID: 34987210.</a:t>
            </a:r>
          </a:p>
        </p:txBody>
      </p:sp>
    </p:spTree>
    <p:extLst>
      <p:ext uri="{BB962C8B-B14F-4D97-AF65-F5344CB8AC3E}">
        <p14:creationId xmlns:p14="http://schemas.microsoft.com/office/powerpoint/2010/main" val="347951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肺のイラスト（人体） | かわいいフリー素材集 いらすとや">
            <a:extLst>
              <a:ext uri="{FF2B5EF4-FFF2-40B4-BE49-F238E27FC236}">
                <a16:creationId xmlns:a16="http://schemas.microsoft.com/office/drawing/2014/main" id="{0C9A79D7-946D-4677-B0B0-33374431D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 b="10492"/>
          <a:stretch/>
        </p:blipFill>
        <p:spPr bwMode="auto">
          <a:xfrm>
            <a:off x="386240" y="1415424"/>
            <a:ext cx="7524750" cy="612847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3D7BC7E-58B1-482C-9AD9-E5CB43AB735D}"/>
              </a:ext>
            </a:extLst>
          </p:cNvPr>
          <p:cNvSpPr txBox="1"/>
          <p:nvPr/>
        </p:nvSpPr>
        <p:spPr>
          <a:xfrm>
            <a:off x="5186840" y="6353467"/>
            <a:ext cx="1943100" cy="646331"/>
          </a:xfrm>
          <a:prstGeom prst="rect">
            <a:avLst/>
          </a:prstGeom>
          <a:solidFill>
            <a:schemeClr val="bg1"/>
          </a:solidFill>
          <a:ln>
            <a:solidFill>
              <a:schemeClr val="tx1"/>
            </a:solidFill>
          </a:ln>
        </p:spPr>
        <p:txBody>
          <a:bodyPr wrap="square">
            <a:spAutoFit/>
          </a:bodyPr>
          <a:lstStyle/>
          <a:p>
            <a:pPr algn="ctr"/>
            <a:r>
              <a:rPr lang="ja-JP" altLang="en-US" sz="18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肺胞</a:t>
            </a:r>
            <a:endParaRPr lang="en-US" altLang="ja-JP" sz="18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r>
              <a:rPr lang="en-US" altLang="ja-JP" sz="18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TMPRSS2</a:t>
            </a:r>
            <a:r>
              <a:rPr lang="ja-JP" altLang="en-US" sz="18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ルート</a:t>
            </a:r>
            <a:endParaRPr lang="ja-JP" altLang="en-US" dirty="0"/>
          </a:p>
        </p:txBody>
      </p:sp>
      <p:sp>
        <p:nvSpPr>
          <p:cNvPr id="5" name="テキスト ボックス 4">
            <a:extLst>
              <a:ext uri="{FF2B5EF4-FFF2-40B4-BE49-F238E27FC236}">
                <a16:creationId xmlns:a16="http://schemas.microsoft.com/office/drawing/2014/main" id="{ABCFF923-A7AB-4BD2-9774-6430F62CF147}"/>
              </a:ext>
            </a:extLst>
          </p:cNvPr>
          <p:cNvSpPr txBox="1"/>
          <p:nvPr/>
        </p:nvSpPr>
        <p:spPr>
          <a:xfrm>
            <a:off x="3339264" y="2206110"/>
            <a:ext cx="2223336" cy="646331"/>
          </a:xfrm>
          <a:prstGeom prst="rect">
            <a:avLst/>
          </a:prstGeom>
          <a:solidFill>
            <a:schemeClr val="bg1"/>
          </a:solidFill>
          <a:ln>
            <a:solidFill>
              <a:schemeClr val="tx1"/>
            </a:solidFill>
          </a:ln>
        </p:spPr>
        <p:txBody>
          <a:bodyPr wrap="square">
            <a:spAutoFit/>
          </a:bodyPr>
          <a:lstStyle/>
          <a:p>
            <a:pPr algn="ctr"/>
            <a:r>
              <a:rPr lang="ja-JP" altLang="en-US" dirty="0">
                <a:solidFill>
                  <a:srgbClr val="333333"/>
                </a:solidFill>
                <a:latin typeface="Meiryo UI" panose="020B0604030504040204" pitchFamily="50" charset="-128"/>
                <a:ea typeface="Meiryo UI" panose="020B0604030504040204" pitchFamily="50" charset="-128"/>
              </a:rPr>
              <a:t>上気道太い気管支</a:t>
            </a:r>
            <a:endParaRPr lang="en-US" altLang="ja-JP" dirty="0">
              <a:solidFill>
                <a:srgbClr val="333333"/>
              </a:solidFill>
              <a:latin typeface="Meiryo UI" panose="020B0604030504040204" pitchFamily="50" charset="-128"/>
              <a:ea typeface="Meiryo UI" panose="020B0604030504040204" pitchFamily="50" charset="-128"/>
            </a:endParaRPr>
          </a:p>
          <a:p>
            <a:pPr algn="ctr"/>
            <a:r>
              <a:rPr lang="ja-JP" altLang="en-US" dirty="0">
                <a:solidFill>
                  <a:srgbClr val="333333"/>
                </a:solidFill>
                <a:latin typeface="Meiryo UI" panose="020B0604030504040204" pitchFamily="50" charset="-128"/>
                <a:ea typeface="Meiryo UI" panose="020B0604030504040204" pitchFamily="50" charset="-128"/>
              </a:rPr>
              <a:t>エンドソームルート</a:t>
            </a:r>
            <a:endParaRPr lang="ja-JP" altLang="en-US" dirty="0"/>
          </a:p>
        </p:txBody>
      </p:sp>
      <p:pic>
        <p:nvPicPr>
          <p:cNvPr id="3074" name="Picture 2" descr="ウイルス イラスト コロナウイルスのイラスト素材 [61933764 ...">
            <a:extLst>
              <a:ext uri="{FF2B5EF4-FFF2-40B4-BE49-F238E27FC236}">
                <a16:creationId xmlns:a16="http://schemas.microsoft.com/office/drawing/2014/main" id="{C140651F-D25A-4003-BA71-C5C1495F8D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88" t="21092" r="32287" b="36264"/>
          <a:stretch/>
        </p:blipFill>
        <p:spPr bwMode="auto">
          <a:xfrm>
            <a:off x="7981950" y="2170834"/>
            <a:ext cx="183556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コロナウイルス イラストのイラスト素材 [61671797] - PIXTA">
            <a:extLst>
              <a:ext uri="{FF2B5EF4-FFF2-40B4-BE49-F238E27FC236}">
                <a16:creationId xmlns:a16="http://schemas.microsoft.com/office/drawing/2014/main" id="{EAA6FF49-E3A6-4E00-8992-1FFB0B6664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44" t="19296" r="45111" b="43177"/>
          <a:stretch/>
        </p:blipFill>
        <p:spPr bwMode="auto">
          <a:xfrm rot="20794185">
            <a:off x="624639" y="1552576"/>
            <a:ext cx="173355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6F1BC9A-614F-4A11-87D6-11D5BEEB91C9}"/>
              </a:ext>
            </a:extLst>
          </p:cNvPr>
          <p:cNvSpPr txBox="1"/>
          <p:nvPr/>
        </p:nvSpPr>
        <p:spPr>
          <a:xfrm>
            <a:off x="199297" y="133675"/>
            <a:ext cx="9448800" cy="1569660"/>
          </a:xfrm>
          <a:prstGeom prst="rect">
            <a:avLst/>
          </a:prstGeom>
          <a:noFill/>
        </p:spPr>
        <p:txBody>
          <a:bodyPr wrap="square" rtlCol="0">
            <a:spAutoFit/>
          </a:bodyPr>
          <a:lstStyle/>
          <a:p>
            <a:r>
              <a:rPr kumimoji="1" lang="ja-JP" altLang="en-US" sz="3200" dirty="0"/>
              <a:t>オミクロン株はエンドソームルートは好きだが、</a:t>
            </a:r>
            <a:r>
              <a:rPr kumimoji="1" lang="en-US" altLang="ja-JP" sz="3200" dirty="0"/>
              <a:t>TMPRSS2</a:t>
            </a:r>
            <a:r>
              <a:rPr kumimoji="1" lang="ja-JP" altLang="en-US" sz="3200" dirty="0"/>
              <a:t>ルートは苦手のため、肺の奥に感染少ないようだ。</a:t>
            </a:r>
          </a:p>
        </p:txBody>
      </p:sp>
      <p:sp>
        <p:nvSpPr>
          <p:cNvPr id="7" name="フリーフォーム: 図形 6">
            <a:extLst>
              <a:ext uri="{FF2B5EF4-FFF2-40B4-BE49-F238E27FC236}">
                <a16:creationId xmlns:a16="http://schemas.microsoft.com/office/drawing/2014/main" id="{C6457C33-5C86-4758-8D49-A1624F41B0F4}"/>
              </a:ext>
            </a:extLst>
          </p:cNvPr>
          <p:cNvSpPr/>
          <p:nvPr/>
        </p:nvSpPr>
        <p:spPr bwMode="auto">
          <a:xfrm>
            <a:off x="7200900" y="4152839"/>
            <a:ext cx="2447197" cy="2275731"/>
          </a:xfrm>
          <a:custGeom>
            <a:avLst/>
            <a:gdLst>
              <a:gd name="connsiteX0" fmla="*/ 2395061 w 2395061"/>
              <a:gd name="connsiteY0" fmla="*/ 1287379 h 2313532"/>
              <a:gd name="connsiteX1" fmla="*/ 915177 w 2395061"/>
              <a:gd name="connsiteY1" fmla="*/ 1660358 h 2313532"/>
              <a:gd name="connsiteX2" fmla="*/ 777 w 2395061"/>
              <a:gd name="connsiteY2" fmla="*/ 2249905 h 2313532"/>
              <a:gd name="connsiteX3" fmla="*/ 1059556 w 2395061"/>
              <a:gd name="connsiteY3" fmla="*/ 0 h 2313532"/>
              <a:gd name="connsiteX4" fmla="*/ 1059556 w 2395061"/>
              <a:gd name="connsiteY4" fmla="*/ 0 h 2313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061" h="2313532">
                <a:moveTo>
                  <a:pt x="2395061" y="1287379"/>
                </a:moveTo>
                <a:cubicBezTo>
                  <a:pt x="1854642" y="1393658"/>
                  <a:pt x="1314224" y="1499937"/>
                  <a:pt x="915177" y="1660358"/>
                </a:cubicBezTo>
                <a:cubicBezTo>
                  <a:pt x="516130" y="1820779"/>
                  <a:pt x="-23286" y="2526631"/>
                  <a:pt x="777" y="2249905"/>
                </a:cubicBezTo>
                <a:cubicBezTo>
                  <a:pt x="24840" y="1973179"/>
                  <a:pt x="1059556" y="0"/>
                  <a:pt x="1059556" y="0"/>
                </a:cubicBezTo>
                <a:lnTo>
                  <a:pt x="1059556" y="0"/>
                </a:lnTo>
              </a:path>
            </a:pathLst>
          </a:custGeom>
          <a:noFill/>
          <a:ln w="139700" cap="flat" cmpd="sng" algn="ctr">
            <a:solidFill>
              <a:srgbClr val="00B0F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9" name="フリーフォーム: 図形 8">
            <a:extLst>
              <a:ext uri="{FF2B5EF4-FFF2-40B4-BE49-F238E27FC236}">
                <a16:creationId xmlns:a16="http://schemas.microsoft.com/office/drawing/2014/main" id="{13EB498E-1BD9-4952-AB20-1D8EBD22F6DC}"/>
              </a:ext>
            </a:extLst>
          </p:cNvPr>
          <p:cNvSpPr/>
          <p:nvPr/>
        </p:nvSpPr>
        <p:spPr bwMode="auto">
          <a:xfrm>
            <a:off x="2227764" y="1676400"/>
            <a:ext cx="1918535" cy="609600"/>
          </a:xfrm>
          <a:custGeom>
            <a:avLst/>
            <a:gdLst>
              <a:gd name="connsiteX0" fmla="*/ 0 w 1491915"/>
              <a:gd name="connsiteY0" fmla="*/ 278554 h 398869"/>
              <a:gd name="connsiteX1" fmla="*/ 745958 w 1491915"/>
              <a:gd name="connsiteY1" fmla="*/ 1827 h 398869"/>
              <a:gd name="connsiteX2" fmla="*/ 1491915 w 1491915"/>
              <a:gd name="connsiteY2" fmla="*/ 398869 h 398869"/>
            </a:gdLst>
            <a:ahLst/>
            <a:cxnLst>
              <a:cxn ang="0">
                <a:pos x="connsiteX0" y="connsiteY0"/>
              </a:cxn>
              <a:cxn ang="0">
                <a:pos x="connsiteX1" y="connsiteY1"/>
              </a:cxn>
              <a:cxn ang="0">
                <a:pos x="connsiteX2" y="connsiteY2"/>
              </a:cxn>
            </a:cxnLst>
            <a:rect l="l" t="t" r="r" b="b"/>
            <a:pathLst>
              <a:path w="1491915" h="398869">
                <a:moveTo>
                  <a:pt x="0" y="278554"/>
                </a:moveTo>
                <a:cubicBezTo>
                  <a:pt x="248653" y="130164"/>
                  <a:pt x="497306" y="-18225"/>
                  <a:pt x="745958" y="1827"/>
                </a:cubicBezTo>
                <a:cubicBezTo>
                  <a:pt x="994610" y="21879"/>
                  <a:pt x="1243262" y="210374"/>
                  <a:pt x="1491915" y="398869"/>
                </a:cubicBezTo>
              </a:path>
            </a:pathLst>
          </a:custGeom>
          <a:noFill/>
          <a:ln w="127000" cap="flat" cmpd="sng" algn="ctr">
            <a:solidFill>
              <a:srgbClr val="00B0F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15" name="テキスト ボックス 14">
            <a:extLst>
              <a:ext uri="{FF2B5EF4-FFF2-40B4-BE49-F238E27FC236}">
                <a16:creationId xmlns:a16="http://schemas.microsoft.com/office/drawing/2014/main" id="{8F134D1D-D898-444F-AE75-A82DB49BE640}"/>
              </a:ext>
            </a:extLst>
          </p:cNvPr>
          <p:cNvSpPr txBox="1"/>
          <p:nvPr/>
        </p:nvSpPr>
        <p:spPr>
          <a:xfrm>
            <a:off x="4419600" y="1117394"/>
            <a:ext cx="5485242" cy="1077218"/>
          </a:xfrm>
          <a:prstGeom prst="rect">
            <a:avLst/>
          </a:prstGeom>
          <a:solidFill>
            <a:schemeClr val="bg1"/>
          </a:solidFill>
        </p:spPr>
        <p:txBody>
          <a:bodyPr wrap="square">
            <a:spAutoFit/>
          </a:bodyPr>
          <a:lstStyle/>
          <a:p>
            <a:r>
              <a:rPr lang="en-US" altLang="ja-JP" sz="1600" dirty="0"/>
              <a:t>Kozlov M. Omicron's feeble attack on the lungs could make it less dangerous. Nature. 2022 Jan 5. </a:t>
            </a:r>
            <a:r>
              <a:rPr lang="en-US" altLang="ja-JP" sz="1600" dirty="0" err="1"/>
              <a:t>doi</a:t>
            </a:r>
            <a:r>
              <a:rPr lang="en-US" altLang="ja-JP" sz="1600" dirty="0"/>
              <a:t>: 10.1038/d41586-022-00007-8. </a:t>
            </a:r>
            <a:r>
              <a:rPr lang="en-US" altLang="ja-JP" sz="1600" dirty="0" err="1"/>
              <a:t>Epub</a:t>
            </a:r>
            <a:r>
              <a:rPr lang="en-US" altLang="ja-JP" sz="1600" dirty="0"/>
              <a:t> ahead of print. PMID: 34987210.</a:t>
            </a:r>
          </a:p>
        </p:txBody>
      </p:sp>
    </p:spTree>
    <p:extLst>
      <p:ext uri="{BB962C8B-B14F-4D97-AF65-F5344CB8AC3E}">
        <p14:creationId xmlns:p14="http://schemas.microsoft.com/office/powerpoint/2010/main" val="3750668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7546034-A39C-4B1F-9ACF-D3429E89C0E1}"/>
              </a:ext>
            </a:extLst>
          </p:cNvPr>
          <p:cNvSpPr txBox="1"/>
          <p:nvPr/>
        </p:nvSpPr>
        <p:spPr>
          <a:xfrm>
            <a:off x="228600" y="331380"/>
            <a:ext cx="9601200" cy="6217087"/>
          </a:xfrm>
          <a:prstGeom prst="rect">
            <a:avLst/>
          </a:prstGeom>
          <a:noFill/>
        </p:spPr>
        <p:txBody>
          <a:bodyPr wrap="square" rtlCol="0">
            <a:spAutoFit/>
          </a:bodyPr>
          <a:lstStyle/>
          <a:p>
            <a:pPr algn="ctr"/>
            <a:r>
              <a:rPr kumimoji="1" lang="ja-JP" altLang="en-US" sz="3600" dirty="0">
                <a:solidFill>
                  <a:srgbClr val="FF0000"/>
                </a:solidFill>
                <a:highlight>
                  <a:srgbClr val="FFFF00"/>
                </a:highlight>
                <a:latin typeface="Meiryo UI" panose="020B0604030504040204" pitchFamily="50" charset="-128"/>
                <a:ea typeface="Meiryo UI" panose="020B0604030504040204" pitchFamily="50" charset="-128"/>
              </a:rPr>
              <a:t>オミクロン株はなぜ早く広がるのか？</a:t>
            </a:r>
            <a:endParaRPr kumimoji="1" lang="en-US" altLang="ja-JP" sz="3600" dirty="0">
              <a:solidFill>
                <a:srgbClr val="FF0000"/>
              </a:solidFill>
              <a:highlight>
                <a:srgbClr val="FFFF00"/>
              </a:highlight>
              <a:latin typeface="Meiryo UI" panose="020B0604030504040204" pitchFamily="50" charset="-128"/>
              <a:ea typeface="Meiryo UI" panose="020B0604030504040204" pitchFamily="50" charset="-128"/>
            </a:endParaRPr>
          </a:p>
          <a:p>
            <a:endParaRPr kumimoji="1" lang="en-US" altLang="ja-JP" sz="3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200" dirty="0">
                <a:solidFill>
                  <a:srgbClr val="FF0000"/>
                </a:solidFill>
                <a:latin typeface="Meiryo UI" panose="020B0604030504040204" pitchFamily="50" charset="-128"/>
                <a:ea typeface="Meiryo UI" panose="020B0604030504040204" pitchFamily="50" charset="-128"/>
              </a:rPr>
              <a:t>感染から発病までの期間が短い。</a:t>
            </a:r>
            <a:r>
              <a:rPr kumimoji="1" lang="ja-JP" altLang="en-US" sz="2200" dirty="0">
                <a:latin typeface="Meiryo UI" panose="020B0604030504040204" pitchFamily="50" charset="-128"/>
                <a:ea typeface="Meiryo UI" panose="020B0604030504040204" pitchFamily="50" charset="-128"/>
              </a:rPr>
              <a:t>オミクロン株は感染から発病まで</a:t>
            </a:r>
            <a:r>
              <a:rPr kumimoji="1" lang="en-US" altLang="ja-JP" sz="2200" dirty="0">
                <a:latin typeface="Meiryo UI" panose="020B0604030504040204" pitchFamily="50" charset="-128"/>
                <a:ea typeface="Meiryo UI" panose="020B0604030504040204" pitchFamily="50" charset="-128"/>
              </a:rPr>
              <a:t>3</a:t>
            </a:r>
            <a:r>
              <a:rPr kumimoji="1" lang="ja-JP" altLang="en-US" sz="2200" dirty="0">
                <a:latin typeface="Meiryo UI" panose="020B0604030504040204" pitchFamily="50" charset="-128"/>
                <a:ea typeface="Meiryo UI" panose="020B0604030504040204" pitchFamily="50" charset="-128"/>
              </a:rPr>
              <a:t>日、デルタ株は</a:t>
            </a:r>
            <a:r>
              <a:rPr kumimoji="1" lang="en-US" altLang="ja-JP" sz="2200" dirty="0">
                <a:latin typeface="Meiryo UI" panose="020B0604030504040204" pitchFamily="50" charset="-128"/>
                <a:ea typeface="Meiryo UI" panose="020B0604030504040204" pitchFamily="50" charset="-128"/>
              </a:rPr>
              <a:t>4</a:t>
            </a:r>
            <a:r>
              <a:rPr kumimoji="1" lang="ja-JP" altLang="en-US" sz="2200" dirty="0">
                <a:latin typeface="Meiryo UI" panose="020B0604030504040204" pitchFamily="50" charset="-128"/>
                <a:ea typeface="Meiryo UI" panose="020B0604030504040204" pitchFamily="50" charset="-128"/>
              </a:rPr>
              <a:t>日、それ以外の変異株では</a:t>
            </a:r>
            <a:r>
              <a:rPr kumimoji="1" lang="en-US" altLang="ja-JP" sz="2200" dirty="0">
                <a:latin typeface="Meiryo UI" panose="020B0604030504040204" pitchFamily="50" charset="-128"/>
                <a:ea typeface="Meiryo UI" panose="020B0604030504040204" pitchFamily="50" charset="-128"/>
              </a:rPr>
              <a:t>5</a:t>
            </a:r>
            <a:r>
              <a:rPr kumimoji="1" lang="ja-JP" altLang="en-US" sz="2200" dirty="0">
                <a:latin typeface="Meiryo UI" panose="020B0604030504040204" pitchFamily="50" charset="-128"/>
                <a:ea typeface="Meiryo UI" panose="020B0604030504040204" pitchFamily="50" charset="-128"/>
              </a:rPr>
              <a:t>日以上</a:t>
            </a:r>
            <a:endParaRPr kumimoji="1"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200" dirty="0">
                <a:latin typeface="Meiryo UI" panose="020B0604030504040204" pitchFamily="50" charset="-128"/>
                <a:ea typeface="Meiryo UI" panose="020B0604030504040204" pitchFamily="50" charset="-128"/>
              </a:rPr>
              <a:t>オミクロン株が既感染免疫やワクチン</a:t>
            </a:r>
            <a:r>
              <a:rPr kumimoji="1" lang="ja-JP" altLang="en-US" sz="2200" dirty="0">
                <a:solidFill>
                  <a:srgbClr val="FF0000"/>
                </a:solidFill>
                <a:latin typeface="Meiryo UI" panose="020B0604030504040204" pitchFamily="50" charset="-128"/>
                <a:ea typeface="Meiryo UI" panose="020B0604030504040204" pitchFamily="50" charset="-128"/>
              </a:rPr>
              <a:t>免疫をうまくすり抜ける機能が高い</a:t>
            </a:r>
            <a:r>
              <a:rPr kumimoji="1" lang="ja-JP" altLang="en-US" sz="2200" dirty="0">
                <a:latin typeface="Meiryo UI" panose="020B0604030504040204" pitchFamily="50" charset="-128"/>
                <a:ea typeface="Meiryo UI" panose="020B0604030504040204" pitchFamily="50" charset="-128"/>
              </a:rPr>
              <a:t>。デルタ株では、ワクチン未接種者は完了者の</a:t>
            </a:r>
            <a:r>
              <a:rPr kumimoji="1" lang="en-US" altLang="ja-JP" sz="2200" dirty="0">
                <a:latin typeface="Meiryo UI" panose="020B0604030504040204" pitchFamily="50" charset="-128"/>
                <a:ea typeface="Meiryo UI" panose="020B0604030504040204" pitchFamily="50" charset="-128"/>
              </a:rPr>
              <a:t>2</a:t>
            </a:r>
            <a:r>
              <a:rPr kumimoji="1" lang="ja-JP" altLang="en-US" sz="2200" dirty="0">
                <a:latin typeface="Meiryo UI" panose="020B0604030504040204" pitchFamily="50" charset="-128"/>
                <a:ea typeface="Meiryo UI" panose="020B0604030504040204" pitchFamily="50" charset="-128"/>
              </a:rPr>
              <a:t>倍感染リスクが高かったが、オミクロン株では、ワクチン接種者と未接種者の感染リスクの差が見られなかったと言う。</a:t>
            </a:r>
            <a:endParaRPr kumimoji="1"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200" dirty="0">
                <a:latin typeface="Meiryo UI" panose="020B0604030504040204" pitchFamily="50" charset="-128"/>
                <a:ea typeface="Meiryo UI" panose="020B0604030504040204" pitchFamily="50" charset="-128"/>
              </a:rPr>
              <a:t>オミクロン株が</a:t>
            </a:r>
            <a:r>
              <a:rPr kumimoji="1" lang="ja-JP" altLang="en-US" sz="2200" dirty="0">
                <a:solidFill>
                  <a:srgbClr val="FF0000"/>
                </a:solidFill>
                <a:latin typeface="Meiryo UI" panose="020B0604030504040204" pitchFamily="50" charset="-128"/>
                <a:ea typeface="Meiryo UI" panose="020B0604030504040204" pitchFamily="50" charset="-128"/>
              </a:rPr>
              <a:t>上気道で増殖しやすいので、呼吸や咳くしゃみで周囲に簡単に放出される</a:t>
            </a:r>
            <a:endParaRPr kumimoji="1" lang="en-US" altLang="ja-JP" sz="2200" dirty="0">
              <a:solidFill>
                <a:srgbClr val="FF0000"/>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200" dirty="0">
                <a:latin typeface="Meiryo UI" panose="020B0604030504040204" pitchFamily="50" charset="-128"/>
                <a:ea typeface="Meiryo UI" panose="020B0604030504040204" pitchFamily="50" charset="-128"/>
              </a:rPr>
              <a:t>オミクロン株の流行を防ぐには、大人数のイベントを禁止し飲食施設の営業制限をしっかり行う事が、他の変異株の場合よりも感染拡大防止に有効であることになる</a:t>
            </a:r>
            <a:endParaRPr kumimoji="1" lang="en-US" altLang="ja-JP"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ja-JP" altLang="en-US" sz="22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200" dirty="0">
                <a:latin typeface="Meiryo UI" panose="020B0604030504040204" pitchFamily="50" charset="-128"/>
                <a:ea typeface="Meiryo UI" panose="020B0604030504040204" pitchFamily="50" charset="-128"/>
              </a:rPr>
              <a:t>ただし、ワクチン未接種あるいは既往の自然感染がない場合、オミクロン株感染がどれほど重症化をもたらすかはまだわかっていない。</a:t>
            </a:r>
          </a:p>
        </p:txBody>
      </p:sp>
      <p:sp>
        <p:nvSpPr>
          <p:cNvPr id="6" name="テキスト ボックス 5">
            <a:extLst>
              <a:ext uri="{FF2B5EF4-FFF2-40B4-BE49-F238E27FC236}">
                <a16:creationId xmlns:a16="http://schemas.microsoft.com/office/drawing/2014/main" id="{A4AB5ED4-3C61-422E-8612-36EFDD859F0E}"/>
              </a:ext>
            </a:extLst>
          </p:cNvPr>
          <p:cNvSpPr txBox="1"/>
          <p:nvPr/>
        </p:nvSpPr>
        <p:spPr>
          <a:xfrm>
            <a:off x="762000" y="6553200"/>
            <a:ext cx="9067800" cy="923330"/>
          </a:xfrm>
          <a:prstGeom prst="rect">
            <a:avLst/>
          </a:prstGeom>
          <a:noFill/>
        </p:spPr>
        <p:txBody>
          <a:bodyPr wrap="square">
            <a:spAutoFit/>
          </a:bodyPr>
          <a:lstStyle/>
          <a:p>
            <a:r>
              <a:rPr lang="en-US" altLang="ja-JP" dirty="0" err="1"/>
              <a:t>Kupferschmidt</a:t>
            </a:r>
            <a:r>
              <a:rPr lang="en-US" altLang="ja-JP" dirty="0"/>
              <a:t> K, Vogel G. Omicron threat remains fuzzy as cases explode. Science. 2022 Jan 7;375(6576):9-10. </a:t>
            </a:r>
            <a:r>
              <a:rPr lang="en-US" altLang="ja-JP" dirty="0" err="1"/>
              <a:t>doi</a:t>
            </a:r>
            <a:r>
              <a:rPr lang="en-US" altLang="ja-JP" dirty="0"/>
              <a:t>: 10.1126/science.acz9928. </a:t>
            </a:r>
            <a:r>
              <a:rPr lang="en-US" altLang="ja-JP" dirty="0" err="1"/>
              <a:t>Epub</a:t>
            </a:r>
            <a:r>
              <a:rPr lang="en-US" altLang="ja-JP" dirty="0"/>
              <a:t> 2022 Jan 6. PMID: 34990256.</a:t>
            </a:r>
            <a:endParaRPr lang="ja-JP" altLang="en-US" dirty="0"/>
          </a:p>
        </p:txBody>
      </p:sp>
    </p:spTree>
    <p:extLst>
      <p:ext uri="{BB962C8B-B14F-4D97-AF65-F5344CB8AC3E}">
        <p14:creationId xmlns:p14="http://schemas.microsoft.com/office/powerpoint/2010/main" val="284698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2400178-78EE-423E-93EE-3BE275598FF9}"/>
              </a:ext>
            </a:extLst>
          </p:cNvPr>
          <p:cNvSpPr txBox="1"/>
          <p:nvPr/>
        </p:nvSpPr>
        <p:spPr>
          <a:xfrm>
            <a:off x="228600" y="381000"/>
            <a:ext cx="9525000" cy="5778505"/>
          </a:xfrm>
          <a:prstGeom prst="rect">
            <a:avLst/>
          </a:prstGeom>
          <a:noFill/>
        </p:spPr>
        <p:txBody>
          <a:bodyPr wrap="square" rtlCol="0">
            <a:spAutoFit/>
          </a:bodyPr>
          <a:lstStyle/>
          <a:p>
            <a:pPr algn="ctr"/>
            <a:r>
              <a:rPr kumimoji="1" lang="ja-JP" altLang="en-US" sz="3600" dirty="0">
                <a:highlight>
                  <a:srgbClr val="FFFF00"/>
                </a:highlight>
                <a:latin typeface="Meiryo UI" panose="020B0604030504040204" pitchFamily="50" charset="-128"/>
                <a:ea typeface="Meiryo UI" panose="020B0604030504040204" pitchFamily="50" charset="-128"/>
              </a:rPr>
              <a:t>オミクロン株にワクチンは効くか？</a:t>
            </a:r>
            <a:endParaRPr kumimoji="1" lang="en-US" altLang="ja-JP" sz="3600" dirty="0">
              <a:highlight>
                <a:srgbClr val="FFFF00"/>
              </a:highlight>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pPr marL="457200" indent="-457200">
              <a:spcAft>
                <a:spcPts val="2100"/>
              </a:spcAft>
              <a:buFont typeface="Wingdings" panose="05000000000000000000" pitchFamily="2" charset="2"/>
              <a:buChar char="l"/>
            </a:pPr>
            <a:r>
              <a:rPr lang="ja-JP" altLang="en-US"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オミクロン株流行で、ファイザーワクチンの有効率はデルタ株流行時の</a:t>
            </a:r>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80%</a:t>
            </a:r>
            <a:r>
              <a:rPr lang="ja-JP" altLang="en-US"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から</a:t>
            </a:r>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33%</a:t>
            </a:r>
            <a:r>
              <a:rPr lang="ja-JP" altLang="en-US"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に低下した。しかし入院の必要な重症化防止率は前回の流行時の</a:t>
            </a:r>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93%</a:t>
            </a:r>
            <a:r>
              <a:rPr lang="ja-JP" altLang="en-US"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から</a:t>
            </a:r>
            <a:r>
              <a:rPr lang="en-US" altLang="ja-JP"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70%</a:t>
            </a:r>
            <a:r>
              <a:rPr lang="ja-JP" altLang="en-US" sz="24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と持ちこたえた。</a:t>
            </a:r>
            <a:endParaRPr kumimoji="1"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ファイザーワクチン接種後の</a:t>
            </a:r>
            <a:r>
              <a:rPr lang="en-US"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12</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名のオミクロン株感染者では、中和抗体価が他の変異株感染時の</a:t>
            </a:r>
            <a:r>
              <a:rPr lang="en-US"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41</a:t>
            </a:r>
            <a:r>
              <a:rPr lang="ja-JP" altLang="ja-JP"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分の１という低レベルだった</a:t>
            </a:r>
            <a:r>
              <a:rPr lang="ja-JP" altLang="en-US" sz="24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a:t>
            </a:r>
            <a:endParaRPr kumimoji="1"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endParaRPr kumimoji="1"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kumimoji="1" lang="ja-JP" altLang="en-US" sz="2400" dirty="0">
                <a:latin typeface="Meiryo UI" panose="020B0604030504040204" pitchFamily="50" charset="-128"/>
                <a:ea typeface="Meiryo UI" panose="020B0604030504040204" pitchFamily="50" charset="-128"/>
              </a:rPr>
              <a:t>しかし、デルタまでの変異株では、</a:t>
            </a:r>
            <a:r>
              <a:rPr kumimoji="1" lang="en-US" altLang="ja-JP" sz="2400" dirty="0">
                <a:latin typeface="Meiryo UI" panose="020B0604030504040204" pitchFamily="50" charset="-128"/>
                <a:ea typeface="Meiryo UI" panose="020B0604030504040204" pitchFamily="50" charset="-128"/>
              </a:rPr>
              <a:t>2</a:t>
            </a:r>
            <a:r>
              <a:rPr kumimoji="1" lang="ja-JP" altLang="en-US" sz="2400" dirty="0">
                <a:latin typeface="Meiryo UI" panose="020B0604030504040204" pitchFamily="50" charset="-128"/>
                <a:ea typeface="Meiryo UI" panose="020B0604030504040204" pitchFamily="50" charset="-128"/>
              </a:rPr>
              <a:t>回接種で感染、重症化防止効果が</a:t>
            </a:r>
            <a:r>
              <a:rPr kumimoji="1"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倍近く高まり、</a:t>
            </a:r>
            <a:r>
              <a:rPr kumimoji="1"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回接種（ブースター接種）でも同様の効果が示されている。</a:t>
            </a:r>
            <a:endParaRPr kumimoji="1"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endParaRPr kumimoji="1" lang="en-US" altLang="ja-JP" sz="2400" dirty="0">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kumimoji="1" lang="ja-JP" altLang="en-US" sz="2400" dirty="0">
                <a:solidFill>
                  <a:srgbClr val="FF0000"/>
                </a:solidFill>
                <a:latin typeface="Meiryo UI" panose="020B0604030504040204" pitchFamily="50" charset="-128"/>
                <a:ea typeface="Meiryo UI" panose="020B0604030504040204" pitchFamily="50" charset="-128"/>
              </a:rPr>
              <a:t>まず</a:t>
            </a:r>
            <a:r>
              <a:rPr kumimoji="1" lang="en-US" altLang="ja-JP" sz="2400" dirty="0">
                <a:solidFill>
                  <a:srgbClr val="FF0000"/>
                </a:solidFill>
                <a:latin typeface="Meiryo UI" panose="020B0604030504040204" pitchFamily="50" charset="-128"/>
                <a:ea typeface="Meiryo UI" panose="020B0604030504040204" pitchFamily="50" charset="-128"/>
              </a:rPr>
              <a:t>2</a:t>
            </a:r>
            <a:r>
              <a:rPr kumimoji="1" lang="ja-JP" altLang="en-US" sz="2400" dirty="0">
                <a:solidFill>
                  <a:srgbClr val="FF0000"/>
                </a:solidFill>
                <a:latin typeface="Meiryo UI" panose="020B0604030504040204" pitchFamily="50" charset="-128"/>
                <a:ea typeface="Meiryo UI" panose="020B0604030504040204" pitchFamily="50" charset="-128"/>
              </a:rPr>
              <a:t>回接種による基礎免疫をつけておけば、重症化は防止できるだろう。余力があればブースター接種を行うべきである。</a:t>
            </a:r>
            <a:endParaRPr kumimoji="1" lang="en-US" altLang="ja-JP" sz="2400" dirty="0">
              <a:solidFill>
                <a:srgbClr val="FF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4D43F4F-12FC-4C73-8F71-5DE3530E891B}"/>
              </a:ext>
            </a:extLst>
          </p:cNvPr>
          <p:cNvSpPr txBox="1"/>
          <p:nvPr/>
        </p:nvSpPr>
        <p:spPr>
          <a:xfrm>
            <a:off x="685800" y="6858000"/>
            <a:ext cx="9067800" cy="707886"/>
          </a:xfrm>
          <a:prstGeom prst="rect">
            <a:avLst/>
          </a:prstGeom>
          <a:noFill/>
        </p:spPr>
        <p:txBody>
          <a:bodyPr wrap="square">
            <a:spAutoFit/>
          </a:bodyPr>
          <a:lstStyle/>
          <a:p>
            <a:r>
              <a:rPr lang="en-US" altLang="ja-JP" sz="2000" dirty="0" err="1"/>
              <a:t>Mahase</a:t>
            </a:r>
            <a:r>
              <a:rPr lang="en-US" altLang="ja-JP" sz="2000" dirty="0"/>
              <a:t> E. Covid-19: Omicron and the need for boosters. BMJ. 2021 Dec 14;375:n3079. </a:t>
            </a:r>
            <a:r>
              <a:rPr lang="en-US" altLang="ja-JP" sz="2000" dirty="0" err="1"/>
              <a:t>doi</a:t>
            </a:r>
            <a:r>
              <a:rPr lang="en-US" altLang="ja-JP" sz="2000" dirty="0"/>
              <a:t>: 10.1136/bmj.n3079. PMID: 34906956.</a:t>
            </a:r>
          </a:p>
        </p:txBody>
      </p:sp>
    </p:spTree>
    <p:extLst>
      <p:ext uri="{BB962C8B-B14F-4D97-AF65-F5344CB8AC3E}">
        <p14:creationId xmlns:p14="http://schemas.microsoft.com/office/powerpoint/2010/main" val="2511481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E793535-BFBC-4379-991E-02E6C131FDFE}"/>
              </a:ext>
            </a:extLst>
          </p:cNvPr>
          <p:cNvSpPr txBox="1"/>
          <p:nvPr/>
        </p:nvSpPr>
        <p:spPr>
          <a:xfrm>
            <a:off x="323850" y="6110752"/>
            <a:ext cx="9410700" cy="1477328"/>
          </a:xfrm>
          <a:prstGeom prst="rect">
            <a:avLst/>
          </a:prstGeom>
          <a:noFill/>
        </p:spPr>
        <p:txBody>
          <a:bodyPr wrap="square">
            <a:spAutoFit/>
          </a:bodyPr>
          <a:lstStyle/>
          <a:p>
            <a:pPr>
              <a:spcAft>
                <a:spcPts val="2100"/>
              </a:spcAft>
            </a:pPr>
            <a:r>
              <a:rPr lang="en-US" altLang="ja-JP" sz="1800" dirty="0">
                <a:effectLst/>
                <a:latin typeface="BlinkMacSystemFont"/>
                <a:ea typeface="ＭＳ Ｐゴシック" panose="020B0600070205080204" pitchFamily="50" charset="-128"/>
                <a:cs typeface="ＭＳ Ｐゴシック" panose="020B0600070205080204" pitchFamily="50" charset="-128"/>
              </a:rPr>
              <a:t>Veneti L</a:t>
            </a:r>
            <a:r>
              <a:rPr lang="ja-JP" altLang="ja-JP" sz="1800" dirty="0">
                <a:effectLst/>
                <a:latin typeface="BlinkMacSystemFont"/>
                <a:ea typeface="ＭＳ Ｐゴシック" panose="020B0600070205080204" pitchFamily="50" charset="-128"/>
                <a:cs typeface="ＭＳ Ｐゴシック" panose="020B0600070205080204" pitchFamily="50" charset="-128"/>
              </a:rPr>
              <a:t>（</a:t>
            </a:r>
            <a:r>
              <a:rPr lang="en-US" altLang="ja-JP" sz="1800" dirty="0">
                <a:effectLst/>
                <a:latin typeface="BlinkMacSystemFont"/>
                <a:ea typeface="ＭＳ Ｐゴシック" panose="020B0600070205080204" pitchFamily="50" charset="-128"/>
                <a:cs typeface="ＭＳ Ｐゴシック" panose="020B0600070205080204" pitchFamily="50" charset="-128"/>
              </a:rPr>
              <a:t>Department of Infection Control and Preparedness, Norwegian Institute of Public Health, Oslo, Norway.</a:t>
            </a:r>
            <a:r>
              <a:rPr lang="ja-JP" altLang="ja-JP" sz="1800" dirty="0">
                <a:effectLst/>
                <a:latin typeface="BlinkMacSystemFont"/>
                <a:ea typeface="ＭＳ Ｐゴシック" panose="020B0600070205080204" pitchFamily="50" charset="-128"/>
                <a:cs typeface="ＭＳ Ｐゴシック" panose="020B0600070205080204" pitchFamily="50" charset="-128"/>
              </a:rPr>
              <a:t>）</a:t>
            </a:r>
            <a:r>
              <a:rPr lang="en-US" altLang="ja-JP" sz="1800" dirty="0">
                <a:effectLst/>
                <a:latin typeface="BlinkMacSystemFont"/>
                <a:ea typeface="ＭＳ Ｐゴシック" panose="020B0600070205080204" pitchFamily="50" charset="-128"/>
                <a:cs typeface="ＭＳ Ｐゴシック" panose="020B0600070205080204" pitchFamily="50" charset="-128"/>
              </a:rPr>
              <a:t>et al. Reduced risk of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hospitalisation</a:t>
            </a:r>
            <a:r>
              <a:rPr lang="en-US" altLang="ja-JP" sz="1800" dirty="0">
                <a:effectLst/>
                <a:latin typeface="BlinkMacSystemFont"/>
                <a:ea typeface="ＭＳ Ｐゴシック" panose="020B0600070205080204" pitchFamily="50" charset="-128"/>
                <a:cs typeface="ＭＳ Ｐゴシック" panose="020B0600070205080204" pitchFamily="50" charset="-128"/>
              </a:rPr>
              <a:t> among reported COVID-19 cases infected with the SARS-CoV-2 Omicron BA.1 variant compared with the Delta variant, Norway, December 2021 to January 2022. Euro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Surveill</a:t>
            </a:r>
            <a:r>
              <a:rPr lang="en-US" altLang="ja-JP" sz="1800" dirty="0">
                <a:effectLst/>
                <a:latin typeface="BlinkMacSystemFont"/>
                <a:ea typeface="ＭＳ Ｐゴシック" panose="020B0600070205080204" pitchFamily="50" charset="-128"/>
                <a:cs typeface="ＭＳ Ｐゴシック" panose="020B0600070205080204" pitchFamily="50" charset="-128"/>
              </a:rPr>
              <a:t>. 2022 Jan;27(4).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doi</a:t>
            </a:r>
            <a:r>
              <a:rPr lang="en-US" altLang="ja-JP" sz="1800" dirty="0">
                <a:effectLst/>
                <a:latin typeface="BlinkMacSystemFont"/>
                <a:ea typeface="ＭＳ Ｐゴシック" panose="020B0600070205080204" pitchFamily="50" charset="-128"/>
                <a:cs typeface="ＭＳ Ｐゴシック" panose="020B0600070205080204" pitchFamily="50" charset="-128"/>
              </a:rPr>
              <a:t>: 10.2807/1560-7917.ES.2022.27.4.2200077. PMID: 35086614.</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aphicFrame>
        <p:nvGraphicFramePr>
          <p:cNvPr id="3" name="表 3">
            <a:extLst>
              <a:ext uri="{FF2B5EF4-FFF2-40B4-BE49-F238E27FC236}">
                <a16:creationId xmlns:a16="http://schemas.microsoft.com/office/drawing/2014/main" id="{63F5D4BE-34A2-4740-AAB4-606E33369FE9}"/>
              </a:ext>
            </a:extLst>
          </p:cNvPr>
          <p:cNvGraphicFramePr>
            <a:graphicFrameLocks noGrp="1"/>
          </p:cNvGraphicFramePr>
          <p:nvPr>
            <p:extLst>
              <p:ext uri="{D42A27DB-BD31-4B8C-83A1-F6EECF244321}">
                <p14:modId xmlns:p14="http://schemas.microsoft.com/office/powerpoint/2010/main" val="374614842"/>
              </p:ext>
            </p:extLst>
          </p:nvPr>
        </p:nvGraphicFramePr>
        <p:xfrm>
          <a:off x="609601" y="3311277"/>
          <a:ext cx="8763000" cy="1920240"/>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2908412176"/>
                    </a:ext>
                  </a:extLst>
                </a:gridCol>
                <a:gridCol w="2921000">
                  <a:extLst>
                    <a:ext uri="{9D8B030D-6E8A-4147-A177-3AD203B41FA5}">
                      <a16:colId xmlns:a16="http://schemas.microsoft.com/office/drawing/2014/main" val="1974407983"/>
                    </a:ext>
                  </a:extLst>
                </a:gridCol>
                <a:gridCol w="2921000">
                  <a:extLst>
                    <a:ext uri="{9D8B030D-6E8A-4147-A177-3AD203B41FA5}">
                      <a16:colId xmlns:a16="http://schemas.microsoft.com/office/drawing/2014/main" val="2620346007"/>
                    </a:ext>
                  </a:extLst>
                </a:gridCol>
              </a:tblGrid>
              <a:tr h="404087">
                <a:tc>
                  <a:txBody>
                    <a:bodyPr/>
                    <a:lstStyle/>
                    <a:p>
                      <a:pPr algn="ctr"/>
                      <a:r>
                        <a:rPr kumimoji="1" lang="ja-JP" altLang="en-US" sz="3600" dirty="0"/>
                        <a:t>接種回数</a:t>
                      </a:r>
                    </a:p>
                  </a:txBody>
                  <a:tcPr/>
                </a:tc>
                <a:tc>
                  <a:txBody>
                    <a:bodyPr/>
                    <a:lstStyle/>
                    <a:p>
                      <a:pPr algn="ctr"/>
                      <a:r>
                        <a:rPr kumimoji="1" lang="en-US" altLang="ja-JP" sz="3600" dirty="0"/>
                        <a:t>2</a:t>
                      </a:r>
                      <a:r>
                        <a:rPr kumimoji="1" lang="ja-JP" altLang="en-US" sz="3600" dirty="0"/>
                        <a:t>回</a:t>
                      </a:r>
                    </a:p>
                  </a:txBody>
                  <a:tcPr/>
                </a:tc>
                <a:tc>
                  <a:txBody>
                    <a:bodyPr/>
                    <a:lstStyle/>
                    <a:p>
                      <a:pPr algn="ctr"/>
                      <a:r>
                        <a:rPr kumimoji="1" lang="en-US" altLang="ja-JP" sz="3600" dirty="0"/>
                        <a:t>3</a:t>
                      </a:r>
                      <a:r>
                        <a:rPr kumimoji="1" lang="ja-JP" altLang="en-US" sz="3600" dirty="0"/>
                        <a:t>回</a:t>
                      </a:r>
                      <a:endParaRPr kumimoji="1" lang="en-US" altLang="ja-JP" sz="3600" dirty="0"/>
                    </a:p>
                  </a:txBody>
                  <a:tcPr/>
                </a:tc>
                <a:extLst>
                  <a:ext uri="{0D108BD9-81ED-4DB2-BD59-A6C34878D82A}">
                    <a16:rowId xmlns:a16="http://schemas.microsoft.com/office/drawing/2014/main" val="3675167531"/>
                  </a:ext>
                </a:extLst>
              </a:tr>
              <a:tr h="404087">
                <a:tc>
                  <a:txBody>
                    <a:bodyPr/>
                    <a:lstStyle/>
                    <a:p>
                      <a:pPr algn="ctr"/>
                      <a:r>
                        <a:rPr kumimoji="1" lang="ja-JP" altLang="en-US" sz="3600" dirty="0"/>
                        <a:t>デルタ</a:t>
                      </a:r>
                    </a:p>
                  </a:txBody>
                  <a:tcPr/>
                </a:tc>
                <a:tc>
                  <a:txBody>
                    <a:bodyPr/>
                    <a:lstStyle/>
                    <a:p>
                      <a:pPr algn="ctr"/>
                      <a:r>
                        <a:rPr kumimoji="1" lang="en-US" altLang="ja-JP" sz="3600" dirty="0"/>
                        <a:t>93</a:t>
                      </a:r>
                      <a:r>
                        <a:rPr kumimoji="1" lang="ja-JP" altLang="en-US" sz="3600" dirty="0"/>
                        <a:t>％低下</a:t>
                      </a:r>
                    </a:p>
                  </a:txBody>
                  <a:tcPr/>
                </a:tc>
                <a:tc>
                  <a:txBody>
                    <a:bodyPr/>
                    <a:lstStyle/>
                    <a:p>
                      <a:pPr algn="ctr"/>
                      <a:r>
                        <a:rPr kumimoji="1" lang="en-US" altLang="ja-JP" sz="3600" dirty="0"/>
                        <a:t>88%</a:t>
                      </a:r>
                      <a:r>
                        <a:rPr kumimoji="1" lang="ja-JP" altLang="en-US" sz="3600" dirty="0"/>
                        <a:t>低下</a:t>
                      </a:r>
                    </a:p>
                  </a:txBody>
                  <a:tcPr/>
                </a:tc>
                <a:extLst>
                  <a:ext uri="{0D108BD9-81ED-4DB2-BD59-A6C34878D82A}">
                    <a16:rowId xmlns:a16="http://schemas.microsoft.com/office/drawing/2014/main" val="2921938370"/>
                  </a:ext>
                </a:extLst>
              </a:tr>
              <a:tr h="498723">
                <a:tc>
                  <a:txBody>
                    <a:bodyPr/>
                    <a:lstStyle/>
                    <a:p>
                      <a:pPr algn="ctr"/>
                      <a:r>
                        <a:rPr kumimoji="1" lang="ja-JP" altLang="en-US" sz="3600" dirty="0"/>
                        <a:t>オミクロン</a:t>
                      </a:r>
                    </a:p>
                  </a:txBody>
                  <a:tcPr/>
                </a:tc>
                <a:tc>
                  <a:txBody>
                    <a:bodyPr/>
                    <a:lstStyle/>
                    <a:p>
                      <a:pPr algn="ctr"/>
                      <a:r>
                        <a:rPr kumimoji="1" lang="en-US" altLang="ja-JP" sz="3600" dirty="0"/>
                        <a:t>66%</a:t>
                      </a:r>
                      <a:r>
                        <a:rPr kumimoji="1" lang="ja-JP" altLang="en-US" sz="3600" dirty="0"/>
                        <a:t>低下</a:t>
                      </a:r>
                    </a:p>
                  </a:txBody>
                  <a:tcPr/>
                </a:tc>
                <a:tc>
                  <a:txBody>
                    <a:bodyPr/>
                    <a:lstStyle/>
                    <a:p>
                      <a:pPr algn="ctr"/>
                      <a:r>
                        <a:rPr kumimoji="1" lang="en-US" altLang="ja-JP" sz="3600" dirty="0"/>
                        <a:t>86%</a:t>
                      </a:r>
                      <a:r>
                        <a:rPr kumimoji="1" lang="ja-JP" altLang="en-US" sz="3600" dirty="0"/>
                        <a:t>低下</a:t>
                      </a:r>
                    </a:p>
                  </a:txBody>
                  <a:tcPr/>
                </a:tc>
                <a:extLst>
                  <a:ext uri="{0D108BD9-81ED-4DB2-BD59-A6C34878D82A}">
                    <a16:rowId xmlns:a16="http://schemas.microsoft.com/office/drawing/2014/main" val="2111926639"/>
                  </a:ext>
                </a:extLst>
              </a:tr>
            </a:tbl>
          </a:graphicData>
        </a:graphic>
      </p:graphicFrame>
      <p:sp>
        <p:nvSpPr>
          <p:cNvPr id="15" name="テキスト ボックス 14">
            <a:extLst>
              <a:ext uri="{FF2B5EF4-FFF2-40B4-BE49-F238E27FC236}">
                <a16:creationId xmlns:a16="http://schemas.microsoft.com/office/drawing/2014/main" id="{B0BF3CE4-3237-49E3-BE3B-5BE4CCBAE7F6}"/>
              </a:ext>
            </a:extLst>
          </p:cNvPr>
          <p:cNvSpPr txBox="1"/>
          <p:nvPr/>
        </p:nvSpPr>
        <p:spPr>
          <a:xfrm>
            <a:off x="1295400" y="2225328"/>
            <a:ext cx="7010399" cy="646331"/>
          </a:xfrm>
          <a:prstGeom prst="rect">
            <a:avLst/>
          </a:prstGeom>
          <a:noFill/>
        </p:spPr>
        <p:txBody>
          <a:bodyPr wrap="square">
            <a:spAutoFit/>
          </a:bodyPr>
          <a:lstStyle/>
          <a:p>
            <a:pPr algn="ctr"/>
            <a:r>
              <a:rPr kumimoji="1" lang="ja-JP" altLang="en-US" sz="3600" dirty="0">
                <a:latin typeface="Meiryo UI" panose="020B0604030504040204" pitchFamily="50" charset="-128"/>
                <a:ea typeface="Meiryo UI" panose="020B0604030504040204" pitchFamily="50" charset="-128"/>
              </a:rPr>
              <a:t>ワクチン接種回数と入院リスク</a:t>
            </a:r>
            <a:endParaRPr kumimoji="1" lang="en-US" altLang="ja-JP" sz="3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F590445-FC65-45F4-A255-117644E26C6E}"/>
              </a:ext>
            </a:extLst>
          </p:cNvPr>
          <p:cNvSpPr txBox="1"/>
          <p:nvPr/>
        </p:nvSpPr>
        <p:spPr>
          <a:xfrm>
            <a:off x="190504" y="237307"/>
            <a:ext cx="9677392" cy="1384995"/>
          </a:xfrm>
          <a:prstGeom prst="rect">
            <a:avLst/>
          </a:prstGeom>
          <a:solidFill>
            <a:srgbClr val="FFFF00"/>
          </a:solidFill>
        </p:spPr>
        <p:txBody>
          <a:bodyPr wrap="square" rtlCol="0">
            <a:spAutoFit/>
          </a:bodyPr>
          <a:lstStyle/>
          <a:p>
            <a:pPr algn="ctr"/>
            <a:r>
              <a:rPr kumimoji="1" lang="ja-JP" altLang="en-US" sz="3200" dirty="0">
                <a:latin typeface="Meiryo UI" panose="020B0604030504040204" pitchFamily="50" charset="-128"/>
                <a:ea typeface="Meiryo UI" panose="020B0604030504040204" pitchFamily="50" charset="-128"/>
              </a:rPr>
              <a:t>オミクロン：ワクチン</a:t>
            </a:r>
            <a:r>
              <a:rPr kumimoji="1" lang="en-US" altLang="ja-JP" sz="32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回では入院防止効果が低い</a:t>
            </a:r>
            <a:endParaRPr kumimoji="1" lang="en-US" altLang="ja-JP" sz="3200" dirty="0">
              <a:latin typeface="Meiryo UI" panose="020B0604030504040204" pitchFamily="50" charset="-128"/>
              <a:ea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rPr>
              <a:t>→ブースター接種が必要</a:t>
            </a:r>
            <a:r>
              <a:rPr kumimoji="1" lang="ja-JP" altLang="en-US" sz="2800" dirty="0">
                <a:latin typeface="Meiryo UI" panose="020B0604030504040204" pitchFamily="50" charset="-128"/>
                <a:ea typeface="Meiryo UI" panose="020B0604030504040204" pitchFamily="50" charset="-128"/>
              </a:rPr>
              <a:t>（ノルウェー</a:t>
            </a:r>
            <a:r>
              <a:rPr kumimoji="1" lang="en-US" altLang="ja-JP" sz="2800" dirty="0">
                <a:latin typeface="Meiryo UI" panose="020B0604030504040204" pitchFamily="50" charset="-128"/>
                <a:ea typeface="Meiryo UI" panose="020B0604030504040204" pitchFamily="50" charset="-128"/>
              </a:rPr>
              <a:t>9</a:t>
            </a:r>
            <a:r>
              <a:rPr kumimoji="1" lang="ja-JP" altLang="en-US" sz="2800" dirty="0">
                <a:latin typeface="Meiryo UI" panose="020B0604030504040204" pitchFamily="50" charset="-128"/>
                <a:ea typeface="Meiryo UI" panose="020B0604030504040204" pitchFamily="50" charset="-128"/>
              </a:rPr>
              <a:t>万人調査）</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9526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E793535-BFBC-4379-991E-02E6C131FDFE}"/>
              </a:ext>
            </a:extLst>
          </p:cNvPr>
          <p:cNvSpPr txBox="1"/>
          <p:nvPr/>
        </p:nvSpPr>
        <p:spPr>
          <a:xfrm>
            <a:off x="201390" y="6729327"/>
            <a:ext cx="9410700" cy="923330"/>
          </a:xfrm>
          <a:prstGeom prst="rect">
            <a:avLst/>
          </a:prstGeom>
          <a:noFill/>
        </p:spPr>
        <p:txBody>
          <a:bodyPr wrap="square">
            <a:spAutoFit/>
          </a:bodyPr>
          <a:lstStyle/>
          <a:p>
            <a:pPr>
              <a:spcAft>
                <a:spcPts val="2100"/>
              </a:spcAft>
            </a:pPr>
            <a:r>
              <a:rPr lang="en-US" altLang="ja-JP" sz="1800" dirty="0" err="1">
                <a:effectLst/>
                <a:latin typeface="BlinkMacSystemFont"/>
                <a:ea typeface="ＭＳ Ｐゴシック" panose="020B0600070205080204" pitchFamily="50" charset="-128"/>
                <a:cs typeface="ＭＳ Ｐゴシック" panose="020B0600070205080204" pitchFamily="50" charset="-128"/>
              </a:rPr>
              <a:t>Muik</a:t>
            </a:r>
            <a:r>
              <a:rPr lang="en-US" altLang="ja-JP" sz="1800" dirty="0">
                <a:effectLst/>
                <a:latin typeface="BlinkMacSystemFont"/>
                <a:ea typeface="ＭＳ Ｐゴシック" panose="020B0600070205080204" pitchFamily="50" charset="-128"/>
                <a:cs typeface="ＭＳ Ｐゴシック" panose="020B0600070205080204" pitchFamily="50" charset="-128"/>
              </a:rPr>
              <a:t> A</a:t>
            </a:r>
            <a:r>
              <a:rPr lang="ja-JP" altLang="ja-JP" sz="1800" dirty="0">
                <a:effectLst/>
                <a:latin typeface="BlinkMacSystemFont"/>
                <a:ea typeface="ＭＳ Ｐゴシック" panose="020B0600070205080204" pitchFamily="50" charset="-128"/>
                <a:cs typeface="ＭＳ Ｐゴシック" panose="020B0600070205080204" pitchFamily="50" charset="-128"/>
              </a:rPr>
              <a:t>（</a:t>
            </a:r>
            <a:r>
              <a:rPr lang="en-US" altLang="ja-JP" sz="1800" dirty="0">
                <a:effectLst/>
                <a:latin typeface="BlinkMacSystemFont"/>
                <a:ea typeface="ＭＳ Ｐゴシック" panose="020B0600070205080204" pitchFamily="50" charset="-128"/>
                <a:cs typeface="ＭＳ Ｐゴシック" panose="020B0600070205080204" pitchFamily="50" charset="-128"/>
              </a:rPr>
              <a:t>BioNTech, An der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Goldgrube</a:t>
            </a:r>
            <a:r>
              <a:rPr lang="en-US" altLang="ja-JP" sz="1800" dirty="0">
                <a:effectLst/>
                <a:latin typeface="BlinkMacSystemFont"/>
                <a:ea typeface="ＭＳ Ｐゴシック" panose="020B0600070205080204" pitchFamily="50" charset="-128"/>
                <a:cs typeface="ＭＳ Ｐゴシック" panose="020B0600070205080204" pitchFamily="50" charset="-128"/>
              </a:rPr>
              <a:t> 12, 55131 Mainz, Germany</a:t>
            </a:r>
            <a:r>
              <a:rPr lang="ja-JP" altLang="ja-JP" sz="1800" dirty="0">
                <a:effectLst/>
                <a:latin typeface="BlinkMacSystemFont"/>
                <a:ea typeface="ＭＳ Ｐゴシック" panose="020B0600070205080204" pitchFamily="50" charset="-128"/>
                <a:cs typeface="ＭＳ Ｐゴシック" panose="020B0600070205080204" pitchFamily="50" charset="-128"/>
              </a:rPr>
              <a:t>）</a:t>
            </a:r>
            <a:r>
              <a:rPr lang="en-US" altLang="ja-JP" sz="1800" dirty="0">
                <a:effectLst/>
                <a:latin typeface="BlinkMacSystemFont"/>
                <a:ea typeface="ＭＳ Ｐゴシック" panose="020B0600070205080204" pitchFamily="50" charset="-128"/>
                <a:cs typeface="ＭＳ Ｐゴシック" panose="020B0600070205080204" pitchFamily="50" charset="-128"/>
              </a:rPr>
              <a:t>,et al. Neutralization of SARS-CoV-2 Omicron by BNT162b2 mRNA vaccine-elicited human sera. Science. 2022 Jan 18:eabn7591.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doi</a:t>
            </a:r>
            <a:r>
              <a:rPr lang="en-US" altLang="ja-JP" sz="1800" dirty="0">
                <a:effectLst/>
                <a:latin typeface="BlinkMacSystemFont"/>
                <a:ea typeface="ＭＳ Ｐゴシック" panose="020B0600070205080204" pitchFamily="50" charset="-128"/>
                <a:cs typeface="ＭＳ Ｐゴシック" panose="020B0600070205080204" pitchFamily="50" charset="-128"/>
              </a:rPr>
              <a:t>: 10.1126/science.abn7591. </a:t>
            </a:r>
            <a:r>
              <a:rPr lang="en-US" altLang="ja-JP" sz="1800" dirty="0" err="1">
                <a:effectLst/>
                <a:latin typeface="BlinkMacSystemFont"/>
                <a:ea typeface="ＭＳ Ｐゴシック" panose="020B0600070205080204" pitchFamily="50" charset="-128"/>
                <a:cs typeface="ＭＳ Ｐゴシック" panose="020B0600070205080204" pitchFamily="50" charset="-128"/>
              </a:rPr>
              <a:t>Epub</a:t>
            </a:r>
            <a:r>
              <a:rPr lang="en-US" altLang="ja-JP" sz="1800" dirty="0">
                <a:effectLst/>
                <a:latin typeface="BlinkMacSystemFont"/>
                <a:ea typeface="ＭＳ Ｐゴシック" panose="020B0600070205080204" pitchFamily="50" charset="-128"/>
                <a:cs typeface="ＭＳ Ｐゴシック" panose="020B0600070205080204" pitchFamily="50" charset="-128"/>
              </a:rPr>
              <a:t> ahead of print. PMID: 35040667.</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7" name="正方形/長方形 6">
            <a:extLst>
              <a:ext uri="{FF2B5EF4-FFF2-40B4-BE49-F238E27FC236}">
                <a16:creationId xmlns:a16="http://schemas.microsoft.com/office/drawing/2014/main" id="{6E0878F6-61A9-4A86-B674-08A0DEF28EF7}"/>
              </a:ext>
            </a:extLst>
          </p:cNvPr>
          <p:cNvSpPr/>
          <p:nvPr/>
        </p:nvSpPr>
        <p:spPr bwMode="auto">
          <a:xfrm>
            <a:off x="3145545" y="2983765"/>
            <a:ext cx="1140091" cy="270092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solidFill>
                <a:prstClr val="black"/>
              </a:solidFill>
              <a:ea typeface="游ゴシック" panose="020B0400000000000000" pitchFamily="50" charset="-128"/>
            </a:endParaRPr>
          </a:p>
        </p:txBody>
      </p:sp>
      <p:sp>
        <p:nvSpPr>
          <p:cNvPr id="8" name="正方形/長方形 7">
            <a:extLst>
              <a:ext uri="{FF2B5EF4-FFF2-40B4-BE49-F238E27FC236}">
                <a16:creationId xmlns:a16="http://schemas.microsoft.com/office/drawing/2014/main" id="{EA6182FD-DA2E-4977-81DD-B39C53D8FC84}"/>
              </a:ext>
            </a:extLst>
          </p:cNvPr>
          <p:cNvSpPr/>
          <p:nvPr/>
        </p:nvSpPr>
        <p:spPr bwMode="auto">
          <a:xfrm>
            <a:off x="4762102" y="5589069"/>
            <a:ext cx="1243930" cy="82231"/>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solidFill>
                <a:prstClr val="black"/>
              </a:solidFill>
              <a:ea typeface="游ゴシック" panose="020B0400000000000000" pitchFamily="50" charset="-128"/>
            </a:endParaRPr>
          </a:p>
        </p:txBody>
      </p:sp>
      <p:cxnSp>
        <p:nvCxnSpPr>
          <p:cNvPr id="9" name="直線コネクタ 8">
            <a:extLst>
              <a:ext uri="{FF2B5EF4-FFF2-40B4-BE49-F238E27FC236}">
                <a16:creationId xmlns:a16="http://schemas.microsoft.com/office/drawing/2014/main" id="{383AB240-EA82-4B87-8109-1BD961EEA765}"/>
              </a:ext>
            </a:extLst>
          </p:cNvPr>
          <p:cNvCxnSpPr>
            <a:cxnSpLocks/>
          </p:cNvCxnSpPr>
          <p:nvPr/>
        </p:nvCxnSpPr>
        <p:spPr bwMode="auto">
          <a:xfrm>
            <a:off x="2529503" y="5684685"/>
            <a:ext cx="531112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B31C8607-47A3-4172-9B77-033958E62160}"/>
              </a:ext>
            </a:extLst>
          </p:cNvPr>
          <p:cNvSpPr txBox="1"/>
          <p:nvPr/>
        </p:nvSpPr>
        <p:spPr>
          <a:xfrm>
            <a:off x="4827760" y="5010967"/>
            <a:ext cx="1243930" cy="552459"/>
          </a:xfrm>
          <a:prstGeom prst="rect">
            <a:avLst/>
          </a:prstGeom>
          <a:noFill/>
          <a:ln w="28575">
            <a:noFill/>
          </a:ln>
        </p:spPr>
        <p:txBody>
          <a:bodyPr wrap="square">
            <a:spAutoFit/>
          </a:bodyPr>
          <a:lstStyle/>
          <a:p>
            <a:pPr algn="ctr" defTabSz="488155"/>
            <a:r>
              <a:rPr lang="en-US" altLang="ja-JP" sz="2990" b="1" kern="100" dirty="0">
                <a:latin typeface="游明朝" panose="02020400000000000000" pitchFamily="18" charset="-128"/>
                <a:ea typeface="游明朝" panose="02020400000000000000" pitchFamily="18" charset="-128"/>
                <a:cs typeface="Times New Roman" panose="02020603050405020304" pitchFamily="18" charset="0"/>
              </a:rPr>
              <a:t>0.045</a:t>
            </a:r>
            <a:endParaRPr lang="ja-JP" altLang="ja-JP" sz="2990" b="1"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349D5881-23D1-40AE-80DE-FF774607EF52}"/>
              </a:ext>
            </a:extLst>
          </p:cNvPr>
          <p:cNvSpPr txBox="1"/>
          <p:nvPr/>
        </p:nvSpPr>
        <p:spPr>
          <a:xfrm>
            <a:off x="3240552" y="3083410"/>
            <a:ext cx="950077" cy="552459"/>
          </a:xfrm>
          <a:prstGeom prst="rect">
            <a:avLst/>
          </a:prstGeom>
          <a:solidFill>
            <a:schemeClr val="bg1"/>
          </a:solidFill>
          <a:ln w="28575">
            <a:solidFill>
              <a:schemeClr val="bg1"/>
            </a:solidFill>
          </a:ln>
        </p:spPr>
        <p:txBody>
          <a:bodyPr wrap="square">
            <a:spAutoFit/>
          </a:bodyPr>
          <a:lstStyle/>
          <a:p>
            <a:pPr algn="ctr" defTabSz="488155"/>
            <a:r>
              <a:rPr lang="en-US" altLang="ja-JP" sz="299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1.00</a:t>
            </a:r>
            <a:endParaRPr lang="ja-JP" altLang="ja-JP" sz="299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2" name="直線コネクタ 11">
            <a:extLst>
              <a:ext uri="{FF2B5EF4-FFF2-40B4-BE49-F238E27FC236}">
                <a16:creationId xmlns:a16="http://schemas.microsoft.com/office/drawing/2014/main" id="{5B10833F-5B92-4B21-9533-EA821C7A5792}"/>
              </a:ext>
            </a:extLst>
          </p:cNvPr>
          <p:cNvCxnSpPr/>
          <p:nvPr/>
        </p:nvCxnSpPr>
        <p:spPr bwMode="auto">
          <a:xfrm>
            <a:off x="2575497" y="2429225"/>
            <a:ext cx="0" cy="3255461"/>
          </a:xfrm>
          <a:prstGeom prst="line">
            <a:avLst/>
          </a:prstGeom>
          <a:solidFill>
            <a:schemeClr val="accent1"/>
          </a:solidFill>
          <a:ln w="2857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テキスト ボックス 3">
            <a:extLst>
              <a:ext uri="{FF2B5EF4-FFF2-40B4-BE49-F238E27FC236}">
                <a16:creationId xmlns:a16="http://schemas.microsoft.com/office/drawing/2014/main" id="{DFE4FC45-766D-4EF4-8D21-9F9DA92969EC}"/>
              </a:ext>
            </a:extLst>
          </p:cNvPr>
          <p:cNvSpPr txBox="1"/>
          <p:nvPr/>
        </p:nvSpPr>
        <p:spPr>
          <a:xfrm>
            <a:off x="1556981" y="2547702"/>
            <a:ext cx="1046440" cy="3150368"/>
          </a:xfrm>
          <a:prstGeom prst="rect">
            <a:avLst/>
          </a:prstGeom>
          <a:noFill/>
        </p:spPr>
        <p:txBody>
          <a:bodyPr vert="eaVert" wrap="square" rtlCol="0">
            <a:spAutoFit/>
          </a:bodyPr>
          <a:lstStyle/>
          <a:p>
            <a:r>
              <a:rPr kumimoji="1" lang="ja-JP" altLang="en-US" sz="2800" dirty="0"/>
              <a:t>ワクチン接種後の中和能</a:t>
            </a:r>
          </a:p>
        </p:txBody>
      </p:sp>
      <p:sp>
        <p:nvSpPr>
          <p:cNvPr id="13" name="テキスト ボックス 12">
            <a:extLst>
              <a:ext uri="{FF2B5EF4-FFF2-40B4-BE49-F238E27FC236}">
                <a16:creationId xmlns:a16="http://schemas.microsoft.com/office/drawing/2014/main" id="{3EC12C97-9F36-4C38-B416-8C91F4C447B9}"/>
              </a:ext>
            </a:extLst>
          </p:cNvPr>
          <p:cNvSpPr txBox="1"/>
          <p:nvPr/>
        </p:nvSpPr>
        <p:spPr>
          <a:xfrm>
            <a:off x="3134659" y="5793938"/>
            <a:ext cx="1150977" cy="461665"/>
          </a:xfrm>
          <a:prstGeom prst="rect">
            <a:avLst/>
          </a:prstGeom>
          <a:noFill/>
        </p:spPr>
        <p:txBody>
          <a:bodyPr wrap="square" rtlCol="0">
            <a:spAutoFit/>
          </a:bodyPr>
          <a:lstStyle/>
          <a:p>
            <a:r>
              <a:rPr kumimoji="1" lang="ja-JP" altLang="en-US" sz="2400" dirty="0"/>
              <a:t>武漢株　　</a:t>
            </a:r>
          </a:p>
        </p:txBody>
      </p:sp>
      <p:sp>
        <p:nvSpPr>
          <p:cNvPr id="16" name="テキスト ボックス 15">
            <a:extLst>
              <a:ext uri="{FF2B5EF4-FFF2-40B4-BE49-F238E27FC236}">
                <a16:creationId xmlns:a16="http://schemas.microsoft.com/office/drawing/2014/main" id="{5F590445-FC65-45F4-A255-117644E26C6E}"/>
              </a:ext>
            </a:extLst>
          </p:cNvPr>
          <p:cNvSpPr txBox="1"/>
          <p:nvPr/>
        </p:nvSpPr>
        <p:spPr>
          <a:xfrm>
            <a:off x="190504" y="152400"/>
            <a:ext cx="9677392" cy="1792798"/>
          </a:xfrm>
          <a:prstGeom prst="rect">
            <a:avLst/>
          </a:prstGeom>
          <a:solidFill>
            <a:srgbClr val="FFFF00"/>
          </a:solidFill>
        </p:spPr>
        <p:txBody>
          <a:bodyPr wrap="square" rtlCol="0">
            <a:spAutoFit/>
          </a:bodyPr>
          <a:lstStyle/>
          <a:p>
            <a:pPr algn="ctr"/>
            <a:r>
              <a:rPr kumimoji="1" lang="ja-JP" altLang="en-US" sz="3600" dirty="0">
                <a:latin typeface="Meiryo UI" panose="020B0604030504040204" pitchFamily="50" charset="-128"/>
                <a:ea typeface="Meiryo UI" panose="020B0604030504040204" pitchFamily="50" charset="-128"/>
              </a:rPr>
              <a:t>オミクロンに対するワクチン免疫：</a:t>
            </a: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1050" dirty="0">
              <a:latin typeface="Meiryo UI" panose="020B0604030504040204" pitchFamily="50" charset="-128"/>
              <a:ea typeface="Meiryo UI" panose="020B0604030504040204" pitchFamily="50" charset="-128"/>
            </a:endParaRPr>
          </a:p>
          <a:p>
            <a:pPr lvl="3"/>
            <a:r>
              <a:rPr kumimoji="1" lang="en-US" altLang="ja-JP" sz="32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回接種後　武漢株の</a:t>
            </a:r>
            <a:r>
              <a:rPr kumimoji="1" lang="en-US" altLang="ja-JP" sz="3200" dirty="0">
                <a:latin typeface="Meiryo UI" panose="020B0604030504040204" pitchFamily="50" charset="-128"/>
                <a:ea typeface="Meiryo UI" panose="020B0604030504040204" pitchFamily="50" charset="-128"/>
              </a:rPr>
              <a:t>22</a:t>
            </a:r>
            <a:r>
              <a:rPr kumimoji="1" lang="ja-JP" altLang="en-US" sz="3200" dirty="0">
                <a:latin typeface="Meiryo UI" panose="020B0604030504040204" pitchFamily="50" charset="-128"/>
                <a:ea typeface="Meiryo UI" panose="020B0604030504040204" pitchFamily="50" charset="-128"/>
              </a:rPr>
              <a:t>分の</a:t>
            </a:r>
            <a:r>
              <a:rPr kumimoji="1" lang="en-US" altLang="ja-JP" sz="3200" dirty="0">
                <a:latin typeface="Meiryo UI" panose="020B0604030504040204" pitchFamily="50" charset="-128"/>
                <a:ea typeface="Meiryo UI" panose="020B0604030504040204" pitchFamily="50" charset="-128"/>
              </a:rPr>
              <a:t>1</a:t>
            </a:r>
          </a:p>
          <a:p>
            <a:pPr lvl="3"/>
            <a:r>
              <a:rPr kumimoji="1" lang="en-US" altLang="ja-JP" sz="3200" dirty="0">
                <a:latin typeface="Meiryo UI" panose="020B0604030504040204" pitchFamily="50" charset="-128"/>
                <a:ea typeface="Meiryo UI" panose="020B0604030504040204" pitchFamily="50" charset="-128"/>
              </a:rPr>
              <a:t>3</a:t>
            </a:r>
            <a:r>
              <a:rPr kumimoji="1" lang="ja-JP" altLang="en-US" sz="3200" dirty="0">
                <a:latin typeface="Meiryo UI" panose="020B0604030504040204" pitchFamily="50" charset="-128"/>
                <a:ea typeface="Meiryo UI" panose="020B0604030504040204" pitchFamily="50" charset="-128"/>
              </a:rPr>
              <a:t>回接種後　武漢株と同レベルまで回復</a:t>
            </a:r>
          </a:p>
        </p:txBody>
      </p:sp>
      <p:sp>
        <p:nvSpPr>
          <p:cNvPr id="14" name="正方形/長方形 13">
            <a:extLst>
              <a:ext uri="{FF2B5EF4-FFF2-40B4-BE49-F238E27FC236}">
                <a16:creationId xmlns:a16="http://schemas.microsoft.com/office/drawing/2014/main" id="{30A67077-5B6F-49E1-A532-A4BE79ACC375}"/>
              </a:ext>
            </a:extLst>
          </p:cNvPr>
          <p:cNvSpPr/>
          <p:nvPr/>
        </p:nvSpPr>
        <p:spPr bwMode="auto">
          <a:xfrm>
            <a:off x="6469023" y="3016521"/>
            <a:ext cx="1243930" cy="2669324"/>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solidFill>
                <a:prstClr val="black"/>
              </a:solidFill>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E0D9404C-B72E-4406-A7E9-E08A5D19A978}"/>
              </a:ext>
            </a:extLst>
          </p:cNvPr>
          <p:cNvSpPr txBox="1"/>
          <p:nvPr/>
        </p:nvSpPr>
        <p:spPr>
          <a:xfrm>
            <a:off x="6469023" y="2445603"/>
            <a:ext cx="1243930" cy="552459"/>
          </a:xfrm>
          <a:prstGeom prst="rect">
            <a:avLst/>
          </a:prstGeom>
          <a:noFill/>
          <a:ln w="28575">
            <a:noFill/>
          </a:ln>
        </p:spPr>
        <p:txBody>
          <a:bodyPr wrap="square">
            <a:spAutoFit/>
          </a:bodyPr>
          <a:lstStyle/>
          <a:p>
            <a:pPr algn="ctr" defTabSz="488155"/>
            <a:r>
              <a:rPr lang="en-US" altLang="ja-JP" sz="2990" b="1" kern="100" dirty="0">
                <a:latin typeface="游明朝" panose="02020400000000000000" pitchFamily="18" charset="-128"/>
                <a:ea typeface="游明朝" panose="02020400000000000000" pitchFamily="18" charset="-128"/>
                <a:cs typeface="Times New Roman" panose="02020603050405020304" pitchFamily="18" charset="0"/>
              </a:rPr>
              <a:t>1.04</a:t>
            </a:r>
            <a:endParaRPr lang="ja-JP" altLang="ja-JP" sz="2990" b="1"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6135BE1C-B5BB-429F-87E2-10029FA7DF09}"/>
              </a:ext>
            </a:extLst>
          </p:cNvPr>
          <p:cNvSpPr txBox="1"/>
          <p:nvPr/>
        </p:nvSpPr>
        <p:spPr>
          <a:xfrm>
            <a:off x="4716423" y="5798403"/>
            <a:ext cx="3132177" cy="830997"/>
          </a:xfrm>
          <a:prstGeom prst="rect">
            <a:avLst/>
          </a:prstGeom>
          <a:noFill/>
        </p:spPr>
        <p:txBody>
          <a:bodyPr wrap="square" rtlCol="0">
            <a:spAutoFit/>
          </a:bodyPr>
          <a:lstStyle/>
          <a:p>
            <a:pPr algn="ctr"/>
            <a:r>
              <a:rPr kumimoji="1" lang="en-US" altLang="ja-JP" sz="2400" u="sng" dirty="0"/>
              <a:t>2</a:t>
            </a:r>
            <a:r>
              <a:rPr kumimoji="1" lang="ja-JP" altLang="en-US" sz="2400" u="sng" dirty="0"/>
              <a:t>回目　　　</a:t>
            </a:r>
            <a:r>
              <a:rPr kumimoji="1" lang="en-US" altLang="ja-JP" sz="2400" u="sng" dirty="0"/>
              <a:t>3</a:t>
            </a:r>
            <a:r>
              <a:rPr kumimoji="1" lang="ja-JP" altLang="en-US" sz="2400" u="sng" dirty="0"/>
              <a:t>回目</a:t>
            </a:r>
            <a:endParaRPr kumimoji="1" lang="en-US" altLang="ja-JP" sz="2400" u="sng" dirty="0"/>
          </a:p>
          <a:p>
            <a:pPr algn="ctr"/>
            <a:r>
              <a:rPr kumimoji="1" lang="ja-JP" altLang="en-US" sz="2400" dirty="0"/>
              <a:t>オミクロン株　　</a:t>
            </a:r>
          </a:p>
        </p:txBody>
      </p:sp>
      <p:cxnSp>
        <p:nvCxnSpPr>
          <p:cNvPr id="3" name="直線矢印コネクタ 2">
            <a:extLst>
              <a:ext uri="{FF2B5EF4-FFF2-40B4-BE49-F238E27FC236}">
                <a16:creationId xmlns:a16="http://schemas.microsoft.com/office/drawing/2014/main" id="{84787C8E-8841-4076-B581-25837ADDA74F}"/>
              </a:ext>
            </a:extLst>
          </p:cNvPr>
          <p:cNvCxnSpPr>
            <a:stCxn id="10" idx="0"/>
          </p:cNvCxnSpPr>
          <p:nvPr/>
        </p:nvCxnSpPr>
        <p:spPr bwMode="auto">
          <a:xfrm flipV="1">
            <a:off x="5449725" y="3083410"/>
            <a:ext cx="832786" cy="1927557"/>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01690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写真・図版">
            <a:extLst>
              <a:ext uri="{FF2B5EF4-FFF2-40B4-BE49-F238E27FC236}">
                <a16:creationId xmlns:a16="http://schemas.microsoft.com/office/drawing/2014/main" id="{AEC212D4-13C8-4A5A-B875-0B2B8C428E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688"/>
          <a:stretch/>
        </p:blipFill>
        <p:spPr bwMode="auto">
          <a:xfrm>
            <a:off x="175260" y="118348"/>
            <a:ext cx="970788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450B5D68-1B1B-4514-8204-C8AEC438969A}"/>
              </a:ext>
            </a:extLst>
          </p:cNvPr>
          <p:cNvSpPr txBox="1"/>
          <p:nvPr/>
        </p:nvSpPr>
        <p:spPr>
          <a:xfrm>
            <a:off x="45720" y="7227570"/>
            <a:ext cx="9966960" cy="369332"/>
          </a:xfrm>
          <a:prstGeom prst="rect">
            <a:avLst/>
          </a:prstGeom>
          <a:noFill/>
        </p:spPr>
        <p:txBody>
          <a:bodyPr wrap="square">
            <a:spAutoFit/>
          </a:bodyPr>
          <a:lstStyle/>
          <a:p>
            <a:r>
              <a:rPr lang="ja-JP" altLang="en-US" dirty="0">
                <a:hlinkClick r:id="rId4"/>
              </a:rPr>
              <a:t>コロナワクチンの「ブースター接種」とは　なぜ必要？：朝日新聞デジタル </a:t>
            </a:r>
            <a:r>
              <a:rPr lang="en-US" altLang="ja-JP" dirty="0">
                <a:hlinkClick r:id="rId4"/>
              </a:rPr>
              <a:t>(asahi.com)</a:t>
            </a:r>
            <a:endParaRPr lang="ja-JP" altLang="en-US" dirty="0"/>
          </a:p>
        </p:txBody>
      </p:sp>
      <p:sp>
        <p:nvSpPr>
          <p:cNvPr id="4" name="テキスト ボックス 3">
            <a:extLst>
              <a:ext uri="{FF2B5EF4-FFF2-40B4-BE49-F238E27FC236}">
                <a16:creationId xmlns:a16="http://schemas.microsoft.com/office/drawing/2014/main" id="{907B36B8-A240-48C9-8B9D-368F2FFE85C6}"/>
              </a:ext>
            </a:extLst>
          </p:cNvPr>
          <p:cNvSpPr txBox="1"/>
          <p:nvPr/>
        </p:nvSpPr>
        <p:spPr>
          <a:xfrm>
            <a:off x="4572000" y="3048000"/>
            <a:ext cx="5311140" cy="3754874"/>
          </a:xfrm>
          <a:prstGeom prst="rect">
            <a:avLst/>
          </a:prstGeom>
          <a:solidFill>
            <a:srgbClr val="ECEF85"/>
          </a:solidFill>
          <a:ln>
            <a:solidFill>
              <a:srgbClr val="C4FCF7"/>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dirty="0">
                <a:latin typeface="Meiryo UI" panose="020B0604030504040204" pitchFamily="50" charset="-128"/>
                <a:ea typeface="Meiryo UI" panose="020B0604030504040204" pitchFamily="50" charset="-128"/>
              </a:rPr>
              <a:t>イスラエルデータ：</a:t>
            </a:r>
            <a:r>
              <a:rPr kumimoji="1" lang="en-US" altLang="ja-JP" sz="32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回接種完了後数か月経った人々と比較すると、ブースター接種により、感染予防効果が</a:t>
            </a:r>
            <a:r>
              <a:rPr kumimoji="1" lang="en-US" altLang="ja-JP" sz="3200" dirty="0">
                <a:latin typeface="Meiryo UI" panose="020B0604030504040204" pitchFamily="50" charset="-128"/>
                <a:ea typeface="Meiryo UI" panose="020B0604030504040204" pitchFamily="50" charset="-128"/>
              </a:rPr>
              <a:t>10</a:t>
            </a:r>
            <a:r>
              <a:rPr kumimoji="1" lang="ja-JP" altLang="en-US" sz="3200" dirty="0">
                <a:latin typeface="Meiryo UI" panose="020B0604030504040204" pitchFamily="50" charset="-128"/>
                <a:ea typeface="Meiryo UI" panose="020B0604030504040204" pitchFamily="50" charset="-128"/>
              </a:rPr>
              <a:t>倍、重症予防効果が</a:t>
            </a:r>
            <a:r>
              <a:rPr kumimoji="1" lang="en-US" altLang="ja-JP" sz="3200" dirty="0">
                <a:latin typeface="Meiryo UI" panose="020B0604030504040204" pitchFamily="50" charset="-128"/>
                <a:ea typeface="Meiryo UI" panose="020B0604030504040204" pitchFamily="50" charset="-128"/>
              </a:rPr>
              <a:t>20</a:t>
            </a:r>
            <a:r>
              <a:rPr kumimoji="1" lang="ja-JP" altLang="en-US" sz="3200" dirty="0">
                <a:latin typeface="Meiryo UI" panose="020B0604030504040204" pitchFamily="50" charset="-128"/>
                <a:ea typeface="Meiryo UI" panose="020B0604030504040204" pitchFamily="50" charset="-128"/>
              </a:rPr>
              <a:t>倍に増えた</a:t>
            </a:r>
            <a:r>
              <a:rPr kumimoji="1" lang="ja-JP" altLang="en-US" sz="2400" dirty="0">
                <a:latin typeface="Meiryo UI" panose="020B0604030504040204" pitchFamily="50" charset="-128"/>
                <a:ea typeface="Meiryo UI" panose="020B0604030504040204" pitchFamily="50" charset="-128"/>
              </a:rPr>
              <a:t>（松崎追加）</a:t>
            </a:r>
            <a:endParaRPr kumimoji="0" lang="ja-JP" altLang="ja-JP" sz="6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ja-JP" altLang="ja-JP" b="0" i="0" u="none" strike="noStrike" cap="none" normalizeH="0" baseline="0" dirty="0">
                <a:ln>
                  <a:noFill/>
                </a:ln>
                <a:solidFill>
                  <a:srgbClr val="333333"/>
                </a:solidFill>
                <a:effectLst/>
                <a:latin typeface="Arial" panose="020B0604020202020204" pitchFamily="34" charset="0"/>
                <a:ea typeface="inherit"/>
              </a:rPr>
              <a:t>Mahase E</a:t>
            </a:r>
            <a:r>
              <a:rPr kumimoji="0" lang="ja-JP" altLang="en-US" b="0" i="0" u="none" strike="noStrike" cap="none" normalizeH="0" baseline="0" dirty="0">
                <a:ln>
                  <a:noFill/>
                </a:ln>
                <a:solidFill>
                  <a:srgbClr val="333333"/>
                </a:solidFill>
                <a:effectLst/>
                <a:latin typeface="Arial" panose="020B0604020202020204" pitchFamily="34" charset="0"/>
                <a:ea typeface="inherit"/>
              </a:rPr>
              <a:t>　</a:t>
            </a:r>
            <a:r>
              <a:rPr kumimoji="0" lang="ja-JP" altLang="ja-JP" b="0" i="0" u="none" strike="noStrike" cap="none" normalizeH="0" baseline="0" dirty="0">
                <a:ln>
                  <a:noFill/>
                </a:ln>
                <a:solidFill>
                  <a:srgbClr val="333333"/>
                </a:solidFill>
                <a:effectLst/>
                <a:latin typeface="Arial" panose="020B0604020202020204" pitchFamily="34" charset="0"/>
                <a:ea typeface="inherit"/>
              </a:rPr>
              <a:t>Covid-19: Booster dose reduces infections and severe illness in over 60s, Israeli</a:t>
            </a:r>
            <a:r>
              <a:rPr kumimoji="0" lang="ja-JP" altLang="en-US" b="0" i="0" u="none" strike="noStrike" cap="none" normalizeH="0" baseline="0" dirty="0">
                <a:ln>
                  <a:noFill/>
                </a:ln>
                <a:solidFill>
                  <a:srgbClr val="333333"/>
                </a:solidFill>
                <a:effectLst/>
                <a:latin typeface="Arial" panose="020B0604020202020204" pitchFamily="34" charset="0"/>
                <a:ea typeface="inherit"/>
              </a:rPr>
              <a:t>　</a:t>
            </a:r>
            <a:r>
              <a:rPr kumimoji="0" lang="ja-JP" altLang="ja-JP" b="0" i="0" u="none" strike="noStrike" cap="none" normalizeH="0" baseline="0" dirty="0">
                <a:ln>
                  <a:noFill/>
                </a:ln>
                <a:solidFill>
                  <a:srgbClr val="333333"/>
                </a:solidFill>
                <a:effectLst/>
                <a:latin typeface="Arial" panose="020B0604020202020204" pitchFamily="34" charset="0"/>
                <a:ea typeface="inherit"/>
              </a:rPr>
              <a:t>study</a:t>
            </a:r>
            <a:r>
              <a:rPr lang="ja-JP" altLang="en-US" dirty="0">
                <a:solidFill>
                  <a:srgbClr val="333333"/>
                </a:solidFill>
                <a:ea typeface="inherit"/>
              </a:rPr>
              <a:t> </a:t>
            </a:r>
            <a:r>
              <a:rPr kumimoji="0" lang="ja-JP" altLang="ja-JP" b="0" i="0" u="none" strike="noStrike" cap="none" normalizeH="0" baseline="0" dirty="0">
                <a:ln>
                  <a:noFill/>
                </a:ln>
                <a:solidFill>
                  <a:srgbClr val="333333"/>
                </a:solidFill>
                <a:effectLst/>
                <a:latin typeface="Arial" panose="020B0604020202020204" pitchFamily="34" charset="0"/>
                <a:ea typeface="inherit"/>
              </a:rPr>
              <a:t>reports</a:t>
            </a:r>
            <a:r>
              <a:rPr kumimoji="0" lang="ja-JP" altLang="ja-JP" b="0" i="0" u="none" strike="noStrike" cap="none" normalizeH="0" baseline="0" dirty="0">
                <a:ln>
                  <a:noFill/>
                </a:ln>
                <a:solidFill>
                  <a:srgbClr val="333333"/>
                </a:solidFill>
                <a:effectLst/>
                <a:latin typeface="Arial" panose="020B0604020202020204" pitchFamily="34" charset="0"/>
                <a:ea typeface="interfaceregular"/>
              </a:rPr>
              <a:t>. </a:t>
            </a:r>
            <a:r>
              <a:rPr kumimoji="0" lang="en-US" altLang="ja-JP" b="0" i="0" u="none" strike="noStrike" cap="none" normalizeH="0" baseline="0" dirty="0">
                <a:ln>
                  <a:noFill/>
                </a:ln>
                <a:solidFill>
                  <a:srgbClr val="333333"/>
                </a:solidFill>
                <a:effectLst/>
                <a:latin typeface="Arial" panose="020B0604020202020204" pitchFamily="34" charset="0"/>
                <a:ea typeface="interfaceregular"/>
              </a:rPr>
              <a:t>BMJ</a:t>
            </a:r>
            <a:r>
              <a:rPr kumimoji="0" lang="ja-JP" altLang="en-US" b="0" i="0" u="none" strike="noStrike" cap="none" normalizeH="0" baseline="0" dirty="0">
                <a:ln>
                  <a:noFill/>
                </a:ln>
                <a:solidFill>
                  <a:srgbClr val="333333"/>
                </a:solidFill>
                <a:effectLst/>
                <a:latin typeface="Arial" panose="020B0604020202020204" pitchFamily="34" charset="0"/>
                <a:ea typeface="interfaceregular"/>
              </a:rPr>
              <a:t>　</a:t>
            </a:r>
            <a:r>
              <a:rPr kumimoji="0" lang="en-US" altLang="ja-JP" b="0" i="0" u="none" strike="noStrike" cap="none" normalizeH="0" baseline="0" dirty="0">
                <a:ln>
                  <a:noFill/>
                </a:ln>
                <a:solidFill>
                  <a:srgbClr val="333333"/>
                </a:solidFill>
                <a:effectLst/>
                <a:latin typeface="Arial" panose="020B0604020202020204" pitchFamily="34" charset="0"/>
                <a:ea typeface="interfaceregular"/>
              </a:rPr>
              <a:t>2021</a:t>
            </a:r>
          </a:p>
        </p:txBody>
      </p:sp>
      <p:sp>
        <p:nvSpPr>
          <p:cNvPr id="9" name="Rectangle 6">
            <a:extLst>
              <a:ext uri="{FF2B5EF4-FFF2-40B4-BE49-F238E27FC236}">
                <a16:creationId xmlns:a16="http://schemas.microsoft.com/office/drawing/2014/main" id="{3D98A01B-8351-4D9A-80A6-7EDE6FB49762}"/>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261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979207-A54E-4098-882E-8BF82F179292}"/>
              </a:ext>
            </a:extLst>
          </p:cNvPr>
          <p:cNvSpPr txBox="1"/>
          <p:nvPr/>
        </p:nvSpPr>
        <p:spPr>
          <a:xfrm>
            <a:off x="533400" y="2057400"/>
            <a:ext cx="8991600" cy="4462760"/>
          </a:xfrm>
          <a:prstGeom prst="rect">
            <a:avLst/>
          </a:prstGeom>
          <a:noFill/>
        </p:spPr>
        <p:txBody>
          <a:bodyPr wrap="square" rtlCol="0">
            <a:spAutoFit/>
          </a:bodyPr>
          <a:lstStyle/>
          <a:p>
            <a:pPr algn="ctr"/>
            <a:r>
              <a:rPr kumimoji="1" lang="ja-JP" altLang="en-US" sz="6000" dirty="0">
                <a:solidFill>
                  <a:srgbClr val="FF0000"/>
                </a:solidFill>
                <a:latin typeface="ＭＳ Ｐゴシック" panose="020B0600070205080204" pitchFamily="50" charset="-128"/>
                <a:ea typeface="ＭＳ Ｐゴシック" panose="020B0600070205080204" pitchFamily="50" charset="-128"/>
              </a:rPr>
              <a:t>ブレイクスルー感染</a:t>
            </a:r>
            <a:endParaRPr kumimoji="1" lang="en-US" altLang="ja-JP" sz="6000" dirty="0">
              <a:solidFill>
                <a:srgbClr val="FF0000"/>
              </a:solidFill>
              <a:latin typeface="ＭＳ Ｐゴシック" panose="020B0600070205080204" pitchFamily="50" charset="-128"/>
              <a:ea typeface="ＭＳ Ｐゴシック" panose="020B0600070205080204" pitchFamily="50" charset="-128"/>
            </a:endParaRPr>
          </a:p>
          <a:p>
            <a:endParaRPr kumimoji="1" lang="en-US" altLang="ja-JP" sz="32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n"/>
            </a:pPr>
            <a:r>
              <a:rPr kumimoji="1" lang="ja-JP" altLang="en-US" sz="3200" dirty="0">
                <a:latin typeface="ＭＳ Ｐゴシック" panose="020B0600070205080204" pitchFamily="50" charset="-128"/>
                <a:ea typeface="ＭＳ Ｐゴシック" panose="020B0600070205080204" pitchFamily="50" charset="-128"/>
              </a:rPr>
              <a:t>基礎疾患（がん・免疫低下疾患・高血圧・糖尿病・喫煙など）</a:t>
            </a:r>
            <a:endParaRPr kumimoji="1" lang="en-US" altLang="ja-JP" sz="32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n"/>
            </a:pPr>
            <a:r>
              <a:rPr kumimoji="1" lang="ja-JP" altLang="en-US" sz="3200" dirty="0">
                <a:latin typeface="ＭＳ Ｐゴシック" panose="020B0600070205080204" pitchFamily="50" charset="-128"/>
                <a:ea typeface="ＭＳ Ｐゴシック" panose="020B0600070205080204" pitchFamily="50" charset="-128"/>
              </a:rPr>
              <a:t>ウイルスを沢山吸い込む（感染者とマスクなしで長時間濃厚接触）</a:t>
            </a:r>
            <a:endParaRPr kumimoji="1" lang="en-US" altLang="ja-JP" sz="32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n"/>
            </a:pPr>
            <a:r>
              <a:rPr kumimoji="1" lang="ja-JP" altLang="en-US" sz="3200" dirty="0">
                <a:latin typeface="ＭＳ Ｐゴシック" panose="020B0600070205080204" pitchFamily="50" charset="-128"/>
                <a:ea typeface="ＭＳ Ｐゴシック" panose="020B0600070205080204" pitchFamily="50" charset="-128"/>
              </a:rPr>
              <a:t>ワクチン接種から数か月経った</a:t>
            </a:r>
            <a:endParaRPr kumimoji="1" lang="en-US" altLang="ja-JP" sz="32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n"/>
            </a:pPr>
            <a:r>
              <a:rPr kumimoji="1" lang="ja-JP" altLang="en-US" sz="3200" dirty="0">
                <a:latin typeface="ＭＳ Ｐゴシック" panose="020B0600070205080204" pitchFamily="50" charset="-128"/>
                <a:ea typeface="ＭＳ Ｐゴシック" panose="020B0600070205080204" pitchFamily="50" charset="-128"/>
              </a:rPr>
              <a:t>感染力の高い変異株</a:t>
            </a:r>
            <a:endParaRPr kumimoji="1" lang="en-US" altLang="ja-JP" sz="3200" dirty="0">
              <a:latin typeface="ＭＳ Ｐゴシック" panose="020B0600070205080204" pitchFamily="50" charset="-128"/>
              <a:ea typeface="ＭＳ Ｐゴシック" panose="020B0600070205080204" pitchFamily="50" charset="-128"/>
            </a:endParaRPr>
          </a:p>
        </p:txBody>
      </p:sp>
      <p:sp>
        <p:nvSpPr>
          <p:cNvPr id="3" name="吹き出し: 円形 2">
            <a:extLst>
              <a:ext uri="{FF2B5EF4-FFF2-40B4-BE49-F238E27FC236}">
                <a16:creationId xmlns:a16="http://schemas.microsoft.com/office/drawing/2014/main" id="{71947E6D-D051-4ED9-9E52-C3E307CEEDAF}"/>
              </a:ext>
            </a:extLst>
          </p:cNvPr>
          <p:cNvSpPr/>
          <p:nvPr/>
        </p:nvSpPr>
        <p:spPr bwMode="auto">
          <a:xfrm>
            <a:off x="304800" y="134432"/>
            <a:ext cx="4419600" cy="1272608"/>
          </a:xfrm>
          <a:prstGeom prst="wedgeEllipseCallout">
            <a:avLst>
              <a:gd name="adj1" fmla="val 21070"/>
              <a:gd name="adj2" fmla="val 90695"/>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1" lang="ja-JP" altLang="en-US" sz="2800" dirty="0">
                <a:latin typeface="ＭＳ Ｐゴシック" panose="020B0600070205080204" pitchFamily="50" charset="-128"/>
                <a:ea typeface="ＭＳ Ｐゴシック" panose="020B0600070205080204" pitchFamily="50" charset="-128"/>
              </a:rPr>
              <a:t>ワクチンを受けたが感染した</a:t>
            </a:r>
            <a:endParaRPr kumimoji="0" lang="ja-JP"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9907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9E20A06-0CE7-47A1-9566-614B68320E81}"/>
              </a:ext>
            </a:extLst>
          </p:cNvPr>
          <p:cNvSpPr txBox="1"/>
          <p:nvPr/>
        </p:nvSpPr>
        <p:spPr>
          <a:xfrm>
            <a:off x="457200" y="1676400"/>
            <a:ext cx="9067799" cy="2492990"/>
          </a:xfrm>
          <a:prstGeom prst="rect">
            <a:avLst/>
          </a:prstGeom>
          <a:noFill/>
        </p:spPr>
        <p:txBody>
          <a:bodyPr wrap="square" rtlCol="0">
            <a:spAutoFit/>
          </a:bodyPr>
          <a:lstStyle/>
          <a:p>
            <a:pPr algn="ctr"/>
            <a:r>
              <a:rPr kumimoji="1" lang="ja-JP" altLang="en-US" sz="6000" dirty="0">
                <a:latin typeface="ＭＳ Ｐゴシック" panose="020B0600070205080204" pitchFamily="50" charset="-128"/>
                <a:ea typeface="ＭＳ Ｐゴシック" panose="020B0600070205080204" pitchFamily="50" charset="-128"/>
              </a:rPr>
              <a:t>治療法</a:t>
            </a:r>
            <a:endParaRPr kumimoji="1" lang="en-US" altLang="ja-JP" sz="6000" dirty="0">
              <a:latin typeface="ＭＳ Ｐゴシック" panose="020B0600070205080204" pitchFamily="50" charset="-128"/>
              <a:ea typeface="ＭＳ Ｐゴシック" panose="020B0600070205080204" pitchFamily="50" charset="-128"/>
            </a:endParaRPr>
          </a:p>
          <a:p>
            <a:pPr algn="ctr"/>
            <a:endParaRPr kumimoji="1" lang="en-US" altLang="ja-JP" sz="4800" dirty="0">
              <a:latin typeface="ＭＳ Ｐゴシック" panose="020B0600070205080204" pitchFamily="50" charset="-128"/>
              <a:ea typeface="ＭＳ Ｐゴシック" panose="020B0600070205080204" pitchFamily="50" charset="-128"/>
            </a:endParaRPr>
          </a:p>
          <a:p>
            <a:pPr algn="ctr"/>
            <a:r>
              <a:rPr kumimoji="1" lang="ja-JP" altLang="en-US" sz="4800" dirty="0">
                <a:latin typeface="ＭＳ Ｐゴシック" panose="020B0600070205080204" pitchFamily="50" charset="-128"/>
                <a:ea typeface="ＭＳ Ｐゴシック" panose="020B0600070205080204" pitchFamily="50" charset="-128"/>
              </a:rPr>
              <a:t>＜最新情報＞</a:t>
            </a:r>
          </a:p>
        </p:txBody>
      </p:sp>
    </p:spTree>
    <p:extLst>
      <p:ext uri="{BB962C8B-B14F-4D97-AF65-F5344CB8AC3E}">
        <p14:creationId xmlns:p14="http://schemas.microsoft.com/office/powerpoint/2010/main" val="180951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B12823F-5D0D-4192-9140-AA5F0E421DCD}"/>
              </a:ext>
            </a:extLst>
          </p:cNvPr>
          <p:cNvSpPr txBox="1"/>
          <p:nvPr/>
        </p:nvSpPr>
        <p:spPr>
          <a:xfrm>
            <a:off x="381000" y="304800"/>
            <a:ext cx="9296400" cy="6855723"/>
          </a:xfrm>
          <a:prstGeom prst="rect">
            <a:avLst/>
          </a:prstGeom>
          <a:noFill/>
        </p:spPr>
        <p:txBody>
          <a:bodyPr wrap="square">
            <a:spAutoFit/>
          </a:bodyPr>
          <a:lstStyle/>
          <a:p>
            <a:pPr algn="ctr">
              <a:spcAft>
                <a:spcPts val="2100"/>
              </a:spcAft>
            </a:pPr>
            <a:r>
              <a:rPr lang="en-US" altLang="ja-JP" sz="24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ER</a:t>
            </a:r>
            <a:r>
              <a:rPr lang="ja-JP" altLang="en-US" sz="24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受診で新型コロナと判明した人々のワクチン接種別予後</a:t>
            </a:r>
            <a:endParaRPr lang="en-US" altLang="ja-JP" sz="24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2100"/>
              </a:spcAft>
            </a:pPr>
            <a:r>
              <a:rPr lang="en-US" altLang="ja-JP" sz="2000" dirty="0" err="1">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Naleway</a:t>
            </a:r>
            <a:r>
              <a:rPr lang="en-US"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AL, et al. </a:t>
            </a:r>
            <a:r>
              <a:rPr lang="en-US" altLang="ja-JP" sz="20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Incidence of SARS-CoV-2 Infection, Emergency Department Visits, and Hospitalizations Because of COVID-19 Among Persons Aged ≥12 Years, by COVID-19 Vaccination Status - Oregon and Washington, July 4-September 25, 2021. </a:t>
            </a:r>
            <a:r>
              <a:rPr lang="en-US" altLang="ja-JP" sz="2000" dirty="0">
                <a:solidFill>
                  <a:srgbClr val="212121"/>
                </a:solidFill>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MMWR </a:t>
            </a:r>
            <a:r>
              <a:rPr lang="en-US" altLang="ja-JP" sz="2000" dirty="0" err="1">
                <a:solidFill>
                  <a:srgbClr val="212121"/>
                </a:solidFill>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Morb</a:t>
            </a:r>
            <a:r>
              <a:rPr lang="en-US" altLang="ja-JP" sz="2000" dirty="0">
                <a:solidFill>
                  <a:srgbClr val="212121"/>
                </a:solidFill>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 Mortal </a:t>
            </a:r>
            <a:r>
              <a:rPr lang="en-US" altLang="ja-JP" sz="2000" dirty="0" err="1">
                <a:solidFill>
                  <a:srgbClr val="212121"/>
                </a:solidFill>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Wkly</a:t>
            </a:r>
            <a:r>
              <a:rPr lang="en-US" altLang="ja-JP" sz="2000" dirty="0">
                <a:solidFill>
                  <a:srgbClr val="212121"/>
                </a:solidFill>
                <a:effectLst/>
                <a:highlight>
                  <a:srgbClr val="FFFF00"/>
                </a:highlight>
                <a:latin typeface="ＭＳ Ｐゴシック" panose="020B0600070205080204" pitchFamily="50" charset="-128"/>
                <a:ea typeface="ＭＳ Ｐゴシック" panose="020B0600070205080204" pitchFamily="50" charset="-128"/>
                <a:cs typeface="ＭＳ Ｐゴシック" panose="020B0600070205080204" pitchFamily="50" charset="-128"/>
              </a:rPr>
              <a:t> Rep.</a:t>
            </a:r>
            <a:r>
              <a:rPr lang="en-US"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2021 Nov 19;70(46):1608-1612. </a:t>
            </a:r>
            <a:r>
              <a:rPr lang="en-US" altLang="ja-JP" sz="2000" dirty="0" err="1">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doi</a:t>
            </a:r>
            <a:r>
              <a:rPr lang="en-US" altLang="ja-JP" sz="20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10.15585/mmwr.mm7046a4. PMID: 34793417.</a:t>
            </a:r>
          </a:p>
          <a:p>
            <a:pPr>
              <a:spcAft>
                <a:spcPts val="2100"/>
              </a:spcAft>
            </a:pPr>
            <a:r>
              <a:rPr lang="en-US" altLang="ja-JP"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要旨</a:t>
            </a:r>
            <a:r>
              <a:rPr lang="en-US" altLang="ja-JP"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a:t>
            </a:r>
          </a:p>
          <a:p>
            <a:pPr>
              <a:spcAft>
                <a:spcPts val="2100"/>
              </a:spcAft>
            </a:pPr>
            <a:r>
              <a:rPr lang="ja-JP" altLang="ja-JP"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米国オレゴン州とワシントン州で今年</a:t>
            </a:r>
            <a:r>
              <a:rPr lang="en-US" altLang="ja-JP" sz="2400" dirty="0">
                <a:solidFill>
                  <a:srgbClr val="000000"/>
                </a:solidFill>
                <a:effectLst/>
                <a:latin typeface="Times New Roman" panose="02020603050405020304" pitchFamily="18" charset="0"/>
                <a:ea typeface="ＭＳ Ｐゴシック" panose="020B0600070205080204" pitchFamily="50" charset="-128"/>
                <a:cs typeface="ＭＳ Ｐゴシック" panose="020B0600070205080204" pitchFamily="50" charset="-128"/>
              </a:rPr>
              <a:t>7</a:t>
            </a:r>
            <a:r>
              <a:rPr lang="ja-JP" altLang="ja-JP"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dirty="0">
                <a:solidFill>
                  <a:srgbClr val="000000"/>
                </a:solidFill>
                <a:effectLst/>
                <a:latin typeface="Times New Roman" panose="02020603050405020304" pitchFamily="18" charset="0"/>
                <a:ea typeface="ＭＳ Ｐゴシック" panose="020B0600070205080204" pitchFamily="50" charset="-128"/>
                <a:cs typeface="ＭＳ Ｐゴシック" panose="020B0600070205080204" pitchFamily="50" charset="-128"/>
              </a:rPr>
              <a:t>9</a:t>
            </a:r>
            <a:r>
              <a:rPr lang="ja-JP" altLang="ja-JP"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月の間に</a:t>
            </a:r>
            <a:r>
              <a:rPr lang="en-US" altLang="ja-JP" sz="2400" dirty="0">
                <a:solidFill>
                  <a:srgbClr val="000000"/>
                </a:solidFill>
                <a:effectLst/>
                <a:latin typeface="Times New Roman" panose="02020603050405020304" pitchFamily="18" charset="0"/>
                <a:ea typeface="ＭＳ Ｐゴシック" panose="020B0600070205080204" pitchFamily="50" charset="-128"/>
                <a:cs typeface="ＭＳ Ｐゴシック" panose="020B0600070205080204" pitchFamily="50" charset="-128"/>
              </a:rPr>
              <a:t>ER</a:t>
            </a:r>
            <a:r>
              <a:rPr lang="ja-JP" altLang="ja-JP"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を受診して新型コロナと診断された</a:t>
            </a:r>
            <a:r>
              <a:rPr lang="en-US" altLang="ja-JP" sz="2400" dirty="0">
                <a:solidFill>
                  <a:srgbClr val="000000"/>
                </a:solidFill>
                <a:effectLst/>
                <a:latin typeface="Times New Roman" panose="02020603050405020304" pitchFamily="18" charset="0"/>
                <a:ea typeface="ＭＳ Ｐゴシック" panose="020B0600070205080204" pitchFamily="50" charset="-128"/>
                <a:cs typeface="ＭＳ Ｐゴシック" panose="020B0600070205080204" pitchFamily="50" charset="-128"/>
              </a:rPr>
              <a:t>7</a:t>
            </a:r>
            <a:r>
              <a:rPr lang="ja-JP" altLang="ja-JP"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千名の死亡率をワクチン接種状態別に解析</a:t>
            </a:r>
            <a:r>
              <a:rPr lang="ja-JP" altLang="en-US"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した。</a:t>
            </a:r>
            <a:endParaRPr lang="en-US" altLang="ja-JP" sz="2400" dirty="0">
              <a:solidFill>
                <a:srgbClr val="000000"/>
              </a:solidFill>
              <a:effectLst/>
              <a:latin typeface="Times New Roman" panose="02020603050405020304" pitchFamily="18" charset="0"/>
              <a:ea typeface="ＭＳ Ｐゴシック" panose="020B0600070205080204" pitchFamily="50" charset="-128"/>
              <a:cs typeface="Times New Roman" panose="02020603050405020304" pitchFamily="18" charset="0"/>
            </a:endParaRPr>
          </a:p>
          <a:p>
            <a:pPr>
              <a:spcAft>
                <a:spcPts val="2100"/>
              </a:spcAft>
            </a:pPr>
            <a:r>
              <a:rPr lang="ja-JP" altLang="en-US"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死亡者は、</a:t>
            </a:r>
            <a:r>
              <a:rPr lang="ja-JP"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ワクチン</a:t>
            </a:r>
            <a:r>
              <a:rPr lang="en-US"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ＭＳ Ｐゴシック" panose="020B0600070205080204" pitchFamily="50" charset="-128"/>
              </a:rPr>
              <a:t>2</a:t>
            </a:r>
            <a:r>
              <a:rPr lang="ja-JP"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回接種完了者では</a:t>
            </a:r>
            <a:r>
              <a:rPr lang="en-US"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ＭＳ Ｐゴシック" panose="020B0600070205080204" pitchFamily="50" charset="-128"/>
              </a:rPr>
              <a:t>1000</a:t>
            </a:r>
            <a:r>
              <a:rPr lang="ja-JP"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人中</a:t>
            </a:r>
            <a:r>
              <a:rPr lang="en-US"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ＭＳ Ｐゴシック" panose="020B0600070205080204" pitchFamily="50" charset="-128"/>
              </a:rPr>
              <a:t>0.06</a:t>
            </a:r>
            <a:r>
              <a:rPr lang="ja-JP"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人、ワクチン未接種者では</a:t>
            </a:r>
            <a:r>
              <a:rPr lang="en-US"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ＭＳ Ｐゴシック" panose="020B0600070205080204" pitchFamily="50" charset="-128"/>
              </a:rPr>
              <a:t>1000</a:t>
            </a:r>
            <a:r>
              <a:rPr lang="ja-JP"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人中</a:t>
            </a:r>
            <a:r>
              <a:rPr lang="en-US"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ＭＳ Ｐゴシック" panose="020B0600070205080204" pitchFamily="50" charset="-128"/>
              </a:rPr>
              <a:t>0.43</a:t>
            </a:r>
            <a:r>
              <a:rPr lang="ja-JP"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人でした。</a:t>
            </a:r>
            <a:endParaRPr lang="en-US" altLang="ja-JP" sz="36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endParaRPr>
          </a:p>
          <a:p>
            <a:pPr>
              <a:spcAft>
                <a:spcPts val="2100"/>
              </a:spcAft>
            </a:pPr>
            <a:r>
              <a:rPr lang="ja-JP" altLang="ja-JP" sz="2400"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デルタ株が主流株となっていても、</a:t>
            </a:r>
            <a:r>
              <a:rPr lang="ja-JP" altLang="ja-JP" sz="24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ワクチンは新型コロナ死亡を</a:t>
            </a:r>
            <a:r>
              <a:rPr lang="en-US" altLang="ja-JP" sz="24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ＭＳ Ｐゴシック" panose="020B0600070205080204" pitchFamily="50" charset="-128"/>
              </a:rPr>
              <a:t>10</a:t>
            </a:r>
            <a:r>
              <a:rPr lang="ja-JP" altLang="ja-JP" sz="24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分の</a:t>
            </a:r>
            <a:r>
              <a:rPr lang="en-US" altLang="ja-JP" sz="24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ＭＳ Ｐゴシック" panose="020B0600070205080204" pitchFamily="50" charset="-128"/>
              </a:rPr>
              <a:t>1</a:t>
            </a:r>
            <a:r>
              <a:rPr lang="ja-JP" altLang="ja-JP" sz="2400" dirty="0">
                <a:solidFill>
                  <a:srgbClr val="FF0000"/>
                </a:solidFill>
                <a:effectLst/>
                <a:highlight>
                  <a:srgbClr val="FFFF00"/>
                </a:highlight>
                <a:latin typeface="Times New Roman" panose="02020603050405020304" pitchFamily="18" charset="0"/>
                <a:ea typeface="ＭＳ Ｐゴシック" panose="020B0600070205080204" pitchFamily="50" charset="-128"/>
                <a:cs typeface="Times New Roman" panose="02020603050405020304" pitchFamily="18" charset="0"/>
              </a:rPr>
              <a:t>に減らす</a:t>
            </a:r>
            <a:r>
              <a:rPr lang="ja-JP" altLang="ja-JP" sz="2400" dirty="0">
                <a:solidFill>
                  <a:srgbClr val="FF0000"/>
                </a:solidFill>
                <a:effectLst/>
                <a:latin typeface="Times New Roman" panose="02020603050405020304" pitchFamily="18" charset="0"/>
                <a:ea typeface="ＭＳ Ｐゴシック" panose="020B0600070205080204" pitchFamily="50" charset="-128"/>
                <a:cs typeface="Times New Roman" panose="02020603050405020304" pitchFamily="18" charset="0"/>
              </a:rPr>
              <a:t>ことが改めて証明されました。</a:t>
            </a:r>
            <a:endParaRPr lang="ja-JP" altLang="ja-JP" sz="24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056403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igure is a line chart showing 7-day moving average number of COVID-19 cases, emergency department visits, hospital admissions, and deaths in the United States during December 1, 2020–January 15, 2022.">
            <a:extLst>
              <a:ext uri="{FF2B5EF4-FFF2-40B4-BE49-F238E27FC236}">
                <a16:creationId xmlns:a16="http://schemas.microsoft.com/office/drawing/2014/main" id="{01E9FB55-A799-4164-8B79-0D55DDD8A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50"/>
          <a:stretch/>
        </p:blipFill>
        <p:spPr bwMode="auto">
          <a:xfrm>
            <a:off x="87086" y="533400"/>
            <a:ext cx="99822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26A1913-53C6-4200-B63F-90F3044873C2}"/>
              </a:ext>
            </a:extLst>
          </p:cNvPr>
          <p:cNvSpPr txBox="1"/>
          <p:nvPr/>
        </p:nvSpPr>
        <p:spPr>
          <a:xfrm>
            <a:off x="190500" y="6549886"/>
            <a:ext cx="9677400" cy="1200329"/>
          </a:xfrm>
          <a:prstGeom prst="rect">
            <a:avLst/>
          </a:prstGeom>
          <a:solidFill>
            <a:schemeClr val="bg1"/>
          </a:solidFill>
        </p:spPr>
        <p:txBody>
          <a:bodyPr wrap="square">
            <a:spAutoFit/>
          </a:bodyPr>
          <a:lstStyle/>
          <a:p>
            <a:r>
              <a:rPr lang="en-US" altLang="ja-JP" b="0" i="0" dirty="0" err="1">
                <a:solidFill>
                  <a:srgbClr val="212121"/>
                </a:solidFill>
                <a:effectLst/>
                <a:latin typeface="BlinkMacSystemFont"/>
              </a:rPr>
              <a:t>Iuliano</a:t>
            </a:r>
            <a:r>
              <a:rPr lang="en-US" altLang="ja-JP" b="0" i="0" dirty="0">
                <a:solidFill>
                  <a:srgbClr val="212121"/>
                </a:solidFill>
                <a:effectLst/>
                <a:latin typeface="BlinkMacSystemFont"/>
              </a:rPr>
              <a:t> AD</a:t>
            </a:r>
            <a:r>
              <a:rPr lang="ja-JP" altLang="en-US" b="0" i="0" dirty="0">
                <a:solidFill>
                  <a:srgbClr val="212121"/>
                </a:solidFill>
                <a:effectLst/>
                <a:latin typeface="BlinkMacSystemFont"/>
              </a:rPr>
              <a:t>　</a:t>
            </a:r>
            <a:r>
              <a:rPr lang="en-US" altLang="ja-JP" b="0" i="0" dirty="0">
                <a:solidFill>
                  <a:srgbClr val="212121"/>
                </a:solidFill>
                <a:effectLst/>
                <a:latin typeface="BlinkMacSystemFont"/>
              </a:rPr>
              <a:t>et al. Trends in Disease Severity and Health Care Utilization During the Early Omicron Variant Period Compared with Previous SARS-CoV-2 High Transmission Periods - United States, December 2020-January 2022. MMWR </a:t>
            </a:r>
            <a:r>
              <a:rPr lang="en-US" altLang="ja-JP" b="0" i="0" dirty="0" err="1">
                <a:solidFill>
                  <a:srgbClr val="212121"/>
                </a:solidFill>
                <a:effectLst/>
                <a:latin typeface="BlinkMacSystemFont"/>
              </a:rPr>
              <a:t>Morb</a:t>
            </a:r>
            <a:r>
              <a:rPr lang="en-US" altLang="ja-JP" b="0" i="0" dirty="0">
                <a:solidFill>
                  <a:srgbClr val="212121"/>
                </a:solidFill>
                <a:effectLst/>
                <a:latin typeface="BlinkMacSystemFont"/>
              </a:rPr>
              <a:t> Mortal </a:t>
            </a:r>
            <a:r>
              <a:rPr lang="en-US" altLang="ja-JP" b="0" i="0" dirty="0" err="1">
                <a:solidFill>
                  <a:srgbClr val="212121"/>
                </a:solidFill>
                <a:effectLst/>
                <a:latin typeface="BlinkMacSystemFont"/>
              </a:rPr>
              <a:t>Wkly</a:t>
            </a:r>
            <a:r>
              <a:rPr lang="en-US" altLang="ja-JP" b="0" i="0" dirty="0">
                <a:solidFill>
                  <a:srgbClr val="212121"/>
                </a:solidFill>
                <a:effectLst/>
                <a:latin typeface="BlinkMacSystemFont"/>
              </a:rPr>
              <a:t> Rep. 2022 Jan 28;71(4):146-152. </a:t>
            </a:r>
            <a:r>
              <a:rPr lang="en-US" altLang="ja-JP" b="0" i="0" dirty="0" err="1">
                <a:solidFill>
                  <a:srgbClr val="212121"/>
                </a:solidFill>
                <a:effectLst/>
                <a:latin typeface="BlinkMacSystemFont"/>
              </a:rPr>
              <a:t>doi</a:t>
            </a:r>
            <a:r>
              <a:rPr lang="en-US" altLang="ja-JP" b="0" i="0" dirty="0">
                <a:solidFill>
                  <a:srgbClr val="212121"/>
                </a:solidFill>
                <a:effectLst/>
                <a:latin typeface="BlinkMacSystemFont"/>
              </a:rPr>
              <a:t>: 10.15585/mmwr.mm7104e4. PMID: 35085225.</a:t>
            </a:r>
            <a:endParaRPr lang="ja-JP" altLang="en-US" dirty="0"/>
          </a:p>
        </p:txBody>
      </p:sp>
      <p:sp>
        <p:nvSpPr>
          <p:cNvPr id="3" name="テキスト ボックス 2">
            <a:extLst>
              <a:ext uri="{FF2B5EF4-FFF2-40B4-BE49-F238E27FC236}">
                <a16:creationId xmlns:a16="http://schemas.microsoft.com/office/drawing/2014/main" id="{1E08C62B-CDDB-469E-A3E5-BB32027050BC}"/>
              </a:ext>
            </a:extLst>
          </p:cNvPr>
          <p:cNvSpPr txBox="1"/>
          <p:nvPr/>
        </p:nvSpPr>
        <p:spPr>
          <a:xfrm>
            <a:off x="3352800" y="914400"/>
            <a:ext cx="2438400" cy="1908215"/>
          </a:xfrm>
          <a:prstGeom prst="rect">
            <a:avLst/>
          </a:prstGeom>
          <a:solidFill>
            <a:schemeClr val="bg1"/>
          </a:solidFill>
        </p:spPr>
        <p:txBody>
          <a:bodyPr wrap="square" rtlCol="0">
            <a:spAutoFit/>
          </a:bodyPr>
          <a:lstStyle/>
          <a:p>
            <a:r>
              <a:rPr kumimoji="1" lang="ja-JP" altLang="en-US" sz="2500" dirty="0"/>
              <a:t>感染者数（週）</a:t>
            </a:r>
            <a:endParaRPr kumimoji="1" lang="en-US" altLang="ja-JP" sz="2500" dirty="0"/>
          </a:p>
          <a:p>
            <a:r>
              <a:rPr kumimoji="1" lang="en-US" altLang="ja-JP" sz="2500" dirty="0"/>
              <a:t>ER</a:t>
            </a:r>
            <a:r>
              <a:rPr kumimoji="1" lang="ja-JP" altLang="en-US" sz="2500" dirty="0"/>
              <a:t>診断者数</a:t>
            </a:r>
            <a:endParaRPr kumimoji="1" lang="en-US" altLang="ja-JP" sz="2500" dirty="0"/>
          </a:p>
          <a:p>
            <a:endParaRPr kumimoji="1" lang="en-US" altLang="ja-JP" dirty="0"/>
          </a:p>
          <a:p>
            <a:r>
              <a:rPr kumimoji="1" lang="ja-JP" altLang="en-US" sz="2500" dirty="0"/>
              <a:t>入院数</a:t>
            </a:r>
            <a:endParaRPr kumimoji="1" lang="en-US" altLang="ja-JP" sz="2500" dirty="0"/>
          </a:p>
          <a:p>
            <a:r>
              <a:rPr kumimoji="1" lang="ja-JP" altLang="en-US" sz="2500" dirty="0"/>
              <a:t>死亡数</a:t>
            </a:r>
          </a:p>
        </p:txBody>
      </p:sp>
      <p:sp>
        <p:nvSpPr>
          <p:cNvPr id="5" name="テキスト ボックス 4">
            <a:extLst>
              <a:ext uri="{FF2B5EF4-FFF2-40B4-BE49-F238E27FC236}">
                <a16:creationId xmlns:a16="http://schemas.microsoft.com/office/drawing/2014/main" id="{F6B63822-02D2-47A6-925C-E4FDEB64ECA6}"/>
              </a:ext>
            </a:extLst>
          </p:cNvPr>
          <p:cNvSpPr txBox="1"/>
          <p:nvPr/>
        </p:nvSpPr>
        <p:spPr>
          <a:xfrm>
            <a:off x="1219200" y="76200"/>
            <a:ext cx="7010400" cy="523220"/>
          </a:xfrm>
          <a:prstGeom prst="rect">
            <a:avLst/>
          </a:prstGeom>
          <a:solidFill>
            <a:srgbClr val="FFFF00"/>
          </a:solidFill>
        </p:spPr>
        <p:txBody>
          <a:bodyPr wrap="square" rtlCol="0">
            <a:spAutoFit/>
          </a:bodyPr>
          <a:lstStyle/>
          <a:p>
            <a:pPr algn="ctr"/>
            <a:r>
              <a:rPr kumimoji="1" lang="ja-JP" altLang="en-US" sz="2800" dirty="0"/>
              <a:t>アメリカの新型コロナ感染者、死亡者数</a:t>
            </a:r>
          </a:p>
        </p:txBody>
      </p:sp>
      <p:sp>
        <p:nvSpPr>
          <p:cNvPr id="8" name="テキスト ボックス 7">
            <a:extLst>
              <a:ext uri="{FF2B5EF4-FFF2-40B4-BE49-F238E27FC236}">
                <a16:creationId xmlns:a16="http://schemas.microsoft.com/office/drawing/2014/main" id="{C59449F4-7496-4A82-BDE3-62DD339025BB}"/>
              </a:ext>
            </a:extLst>
          </p:cNvPr>
          <p:cNvSpPr txBox="1"/>
          <p:nvPr/>
        </p:nvSpPr>
        <p:spPr>
          <a:xfrm>
            <a:off x="9021537" y="5334000"/>
            <a:ext cx="1113063" cy="461665"/>
          </a:xfrm>
          <a:prstGeom prst="rect">
            <a:avLst/>
          </a:prstGeom>
          <a:solidFill>
            <a:srgbClr val="FFFF00"/>
          </a:solidFill>
          <a:ln w="28575">
            <a:solidFill>
              <a:srgbClr val="0070C0"/>
            </a:solidFill>
            <a:prstDash val="lgDashDot"/>
          </a:ln>
        </p:spPr>
        <p:txBody>
          <a:bodyPr wrap="square">
            <a:spAutoFit/>
          </a:bodyPr>
          <a:lstStyle/>
          <a:p>
            <a:r>
              <a:rPr kumimoji="1" lang="ja-JP" altLang="en-US" sz="2400" dirty="0"/>
              <a:t>死亡者</a:t>
            </a:r>
          </a:p>
        </p:txBody>
      </p:sp>
      <p:sp>
        <p:nvSpPr>
          <p:cNvPr id="9" name="テキスト ボックス 8">
            <a:extLst>
              <a:ext uri="{FF2B5EF4-FFF2-40B4-BE49-F238E27FC236}">
                <a16:creationId xmlns:a16="http://schemas.microsoft.com/office/drawing/2014/main" id="{2EA4C04A-6202-42D6-8195-FBBC6D21DB84}"/>
              </a:ext>
            </a:extLst>
          </p:cNvPr>
          <p:cNvSpPr txBox="1"/>
          <p:nvPr/>
        </p:nvSpPr>
        <p:spPr>
          <a:xfrm>
            <a:off x="9021537" y="3810000"/>
            <a:ext cx="1113063" cy="461665"/>
          </a:xfrm>
          <a:prstGeom prst="rect">
            <a:avLst/>
          </a:prstGeom>
          <a:solidFill>
            <a:srgbClr val="FFFF00"/>
          </a:solidFill>
          <a:ln w="28575">
            <a:solidFill>
              <a:srgbClr val="0070C0"/>
            </a:solidFill>
            <a:prstDash val="dash"/>
          </a:ln>
        </p:spPr>
        <p:txBody>
          <a:bodyPr wrap="square">
            <a:spAutoFit/>
          </a:bodyPr>
          <a:lstStyle/>
          <a:p>
            <a:r>
              <a:rPr kumimoji="1" lang="ja-JP" altLang="en-US" sz="2400" dirty="0"/>
              <a:t>入院者</a:t>
            </a:r>
          </a:p>
        </p:txBody>
      </p:sp>
      <p:sp>
        <p:nvSpPr>
          <p:cNvPr id="10" name="テキスト ボックス 9">
            <a:extLst>
              <a:ext uri="{FF2B5EF4-FFF2-40B4-BE49-F238E27FC236}">
                <a16:creationId xmlns:a16="http://schemas.microsoft.com/office/drawing/2014/main" id="{93B98D94-E451-46BA-8914-BAC3D0DE708A}"/>
              </a:ext>
            </a:extLst>
          </p:cNvPr>
          <p:cNvSpPr txBox="1"/>
          <p:nvPr/>
        </p:nvSpPr>
        <p:spPr>
          <a:xfrm>
            <a:off x="9021537" y="986135"/>
            <a:ext cx="1113063" cy="461665"/>
          </a:xfrm>
          <a:prstGeom prst="rect">
            <a:avLst/>
          </a:prstGeom>
          <a:solidFill>
            <a:srgbClr val="FFFF00"/>
          </a:solidFill>
          <a:ln w="38100">
            <a:solidFill>
              <a:srgbClr val="0070C0"/>
            </a:solidFill>
          </a:ln>
        </p:spPr>
        <p:txBody>
          <a:bodyPr wrap="square">
            <a:spAutoFit/>
          </a:bodyPr>
          <a:lstStyle/>
          <a:p>
            <a:r>
              <a:rPr kumimoji="1" lang="ja-JP" altLang="en-US" sz="2400" dirty="0"/>
              <a:t>感染者</a:t>
            </a:r>
          </a:p>
        </p:txBody>
      </p:sp>
      <p:sp>
        <p:nvSpPr>
          <p:cNvPr id="11" name="テキスト ボックス 10">
            <a:extLst>
              <a:ext uri="{FF2B5EF4-FFF2-40B4-BE49-F238E27FC236}">
                <a16:creationId xmlns:a16="http://schemas.microsoft.com/office/drawing/2014/main" id="{1039DC55-4971-43D0-A1C4-3F95C5695341}"/>
              </a:ext>
            </a:extLst>
          </p:cNvPr>
          <p:cNvSpPr txBox="1"/>
          <p:nvPr/>
        </p:nvSpPr>
        <p:spPr>
          <a:xfrm>
            <a:off x="5410200" y="3043535"/>
            <a:ext cx="1524000" cy="461665"/>
          </a:xfrm>
          <a:prstGeom prst="rect">
            <a:avLst/>
          </a:prstGeom>
          <a:solidFill>
            <a:srgbClr val="FFFF00"/>
          </a:solidFill>
        </p:spPr>
        <p:txBody>
          <a:bodyPr wrap="square">
            <a:spAutoFit/>
          </a:bodyPr>
          <a:lstStyle/>
          <a:p>
            <a:r>
              <a:rPr kumimoji="1" lang="en-US" altLang="ja-JP" sz="2400" dirty="0"/>
              <a:t>ER</a:t>
            </a:r>
            <a:r>
              <a:rPr kumimoji="1" lang="ja-JP" altLang="en-US" sz="2400" dirty="0"/>
              <a:t>診断数</a:t>
            </a:r>
          </a:p>
        </p:txBody>
      </p:sp>
    </p:spTree>
    <p:extLst>
      <p:ext uri="{BB962C8B-B14F-4D97-AF65-F5344CB8AC3E}">
        <p14:creationId xmlns:p14="http://schemas.microsoft.com/office/powerpoint/2010/main" val="2059044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4B61AAD-04FC-4C43-8F7E-8ECB0BC2AFB6}"/>
              </a:ext>
            </a:extLst>
          </p:cNvPr>
          <p:cNvSpPr txBox="1"/>
          <p:nvPr/>
        </p:nvSpPr>
        <p:spPr>
          <a:xfrm>
            <a:off x="228600" y="228600"/>
            <a:ext cx="9144000" cy="6463308"/>
          </a:xfrm>
          <a:prstGeom prst="rect">
            <a:avLst/>
          </a:prstGeom>
          <a:noFill/>
        </p:spPr>
        <p:txBody>
          <a:bodyPr wrap="square" rtlCol="0">
            <a:spAutoFit/>
          </a:bodyPr>
          <a:lstStyle/>
          <a:p>
            <a:pPr algn="ctr"/>
            <a:r>
              <a:rPr kumimoji="1" lang="ja-JP" altLang="en-US" sz="3200" u="sng" dirty="0">
                <a:latin typeface="ＭＳ Ｐゴシック" panose="020B0600070205080204" pitchFamily="50" charset="-128"/>
                <a:ea typeface="ＭＳ Ｐゴシック" panose="020B0600070205080204" pitchFamily="50" charset="-128"/>
              </a:rPr>
              <a:t>抗体カクテル療法</a:t>
            </a:r>
            <a:endParaRPr kumimoji="1" lang="en-US" altLang="ja-JP" sz="3200" u="sng" dirty="0">
              <a:latin typeface="ＭＳ Ｐゴシック" panose="020B0600070205080204" pitchFamily="50" charset="-128"/>
              <a:ea typeface="ＭＳ Ｐゴシック" panose="020B0600070205080204" pitchFamily="50" charset="-128"/>
            </a:endParaRPr>
          </a:p>
          <a:p>
            <a:pPr algn="ctr"/>
            <a:r>
              <a:rPr kumimoji="1" lang="ja-JP" altLang="en-US" sz="2800" u="sng" dirty="0">
                <a:latin typeface="ＭＳ Ｐゴシック" panose="020B0600070205080204" pitchFamily="50" charset="-128"/>
                <a:ea typeface="ＭＳ Ｐゴシック" panose="020B0600070205080204" pitchFamily="50" charset="-128"/>
              </a:rPr>
              <a:t>（ロナプリーブ</a:t>
            </a:r>
            <a:r>
              <a:rPr kumimoji="1" lang="en-US" altLang="ja-JP" sz="2800" u="sng" dirty="0">
                <a:latin typeface="ＭＳ Ｐゴシック" panose="020B0600070205080204" pitchFamily="50" charset="-128"/>
                <a:ea typeface="ＭＳ Ｐゴシック" panose="020B0600070205080204" pitchFamily="50" charset="-128"/>
              </a:rPr>
              <a:t>or</a:t>
            </a:r>
            <a:r>
              <a:rPr lang="en-US" altLang="ja-JP" sz="2800" u="sng"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REGEN-COV </a:t>
            </a:r>
            <a:r>
              <a:rPr kumimoji="1" lang="ja-JP" altLang="en-US" sz="2800" u="sng" dirty="0">
                <a:latin typeface="ＭＳ Ｐゴシック" panose="020B0600070205080204" pitchFamily="50" charset="-128"/>
                <a:ea typeface="ＭＳ Ｐゴシック" panose="020B0600070205080204" pitchFamily="50" charset="-128"/>
              </a:rPr>
              <a:t>）</a:t>
            </a:r>
            <a:endParaRPr kumimoji="1" lang="en-US" altLang="ja-JP" sz="2800" u="sng" dirty="0">
              <a:latin typeface="ＭＳ Ｐゴシック" panose="020B0600070205080204" pitchFamily="50" charset="-128"/>
              <a:ea typeface="ＭＳ Ｐゴシック" panose="020B0600070205080204" pitchFamily="50" charset="-128"/>
            </a:endParaRPr>
          </a:p>
          <a:p>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投与条件：</a:t>
            </a:r>
            <a:endParaRPr kumimoji="1" lang="en-US" altLang="ja-JP" sz="2400" dirty="0">
              <a:latin typeface="ＭＳ Ｐゴシック" panose="020B0600070205080204" pitchFamily="50" charset="-128"/>
              <a:ea typeface="ＭＳ Ｐゴシック" panose="020B0600070205080204" pitchFamily="50" charset="-128"/>
            </a:endParaRPr>
          </a:p>
          <a:p>
            <a:pPr lvl="1"/>
            <a:r>
              <a:rPr lang="ja-JP"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①新型コロナ重症化因子</a:t>
            </a:r>
            <a:r>
              <a:rPr lang="ja-JP" altLang="en-US" sz="2400" dirty="0">
                <a:solidFill>
                  <a:srgbClr val="333333"/>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あり</a:t>
            </a:r>
            <a:endParaRPr lang="en-US" altLang="ja-JP" sz="2400" dirty="0">
              <a:solidFill>
                <a:srgbClr val="333333"/>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1"/>
            <a:r>
              <a:rPr lang="ja-JP"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②発病から</a:t>
            </a:r>
            <a:r>
              <a:rPr lang="en-US"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a:t>
            </a:r>
            <a:r>
              <a:rPr lang="ja-JP"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日以内</a:t>
            </a:r>
            <a:endParaRPr lang="en-US"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1"/>
            <a:r>
              <a:rPr lang="ja-JP"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③</a:t>
            </a:r>
            <a:r>
              <a:rPr lang="en-US"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72</a:t>
            </a:r>
            <a:r>
              <a:rPr lang="ja-JP"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時間以内の</a:t>
            </a:r>
            <a:r>
              <a:rPr lang="en-US"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PCR</a:t>
            </a:r>
            <a:r>
              <a:rPr lang="ja-JP"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検査が陽性</a:t>
            </a:r>
            <a:endParaRPr lang="en-US" altLang="ja-JP" sz="24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en-US" altLang="ja-JP" sz="1400" dirty="0">
              <a:solidFill>
                <a:srgbClr val="333333"/>
              </a:solidFill>
              <a:latin typeface="ＭＳ Ｐゴシック" panose="020B0600070205080204" pitchFamily="50" charset="-128"/>
              <a:ea typeface="ＭＳ Ｐゴシック" panose="020B0600070205080204" pitchFamily="50" charset="-128"/>
            </a:endParaRPr>
          </a:p>
          <a:p>
            <a:r>
              <a:rPr kumimoji="1" lang="ja-JP" altLang="en-US" sz="2400" dirty="0">
                <a:solidFill>
                  <a:srgbClr val="333333"/>
                </a:solidFill>
                <a:latin typeface="ＭＳ Ｐゴシック" panose="020B0600070205080204" pitchFamily="50" charset="-128"/>
                <a:ea typeface="ＭＳ Ｐゴシック" panose="020B0600070205080204" pitchFamily="50" charset="-128"/>
              </a:rPr>
              <a:t>投与方法：</a:t>
            </a:r>
            <a:endParaRPr kumimoji="1" lang="en-US" altLang="ja-JP" sz="2400" dirty="0">
              <a:solidFill>
                <a:srgbClr val="333333"/>
              </a:solidFill>
              <a:latin typeface="ＭＳ Ｐゴシック" panose="020B0600070205080204" pitchFamily="50" charset="-128"/>
              <a:ea typeface="ＭＳ Ｐゴシック" panose="020B0600070205080204" pitchFamily="50" charset="-128"/>
            </a:endParaRPr>
          </a:p>
          <a:p>
            <a:pPr lvl="1"/>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外来で</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1</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回点滴</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endParaRPr kumimoji="1" lang="en-US" altLang="ja-JP" sz="1400" dirty="0">
              <a:solidFill>
                <a:srgbClr val="333333"/>
              </a:solidFill>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効果：</a:t>
            </a:r>
            <a:endParaRPr kumimoji="1" lang="en-US" altLang="ja-JP" sz="2400" dirty="0">
              <a:latin typeface="ＭＳ Ｐゴシック" panose="020B0600070205080204" pitchFamily="50" charset="-128"/>
              <a:ea typeface="ＭＳ Ｐゴシック" panose="020B0600070205080204" pitchFamily="50" charset="-128"/>
            </a:endParaRPr>
          </a:p>
          <a:p>
            <a:pPr lvl="1"/>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オミクロン株では有効性なし</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lvl="1"/>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オミクロン株以外：入院・死亡リスクが</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70%</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低下</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問題点：</a:t>
            </a:r>
            <a:endParaRPr kumimoji="1" lang="en-US" altLang="ja-JP" sz="2400" dirty="0">
              <a:latin typeface="ＭＳ Ｐゴシック" panose="020B0600070205080204" pitchFamily="50" charset="-128"/>
              <a:ea typeface="ＭＳ Ｐゴシック" panose="020B0600070205080204" pitchFamily="50" charset="-128"/>
            </a:endParaRPr>
          </a:p>
          <a:p>
            <a:pPr lvl="1"/>
            <a:r>
              <a:rPr kumimoji="1" lang="ja-JP" altLang="en-US" sz="2400" dirty="0">
                <a:latin typeface="ＭＳ Ｐゴシック" panose="020B0600070205080204" pitchFamily="50" charset="-128"/>
                <a:ea typeface="ＭＳ Ｐゴシック" panose="020B0600070205080204" pitchFamily="50" charset="-128"/>
              </a:rPr>
              <a:t>①費用</a:t>
            </a:r>
            <a:r>
              <a:rPr kumimoji="1" lang="en-US" altLang="ja-JP" sz="2400" dirty="0">
                <a:latin typeface="ＭＳ Ｐゴシック" panose="020B0600070205080204" pitchFamily="50" charset="-128"/>
                <a:ea typeface="ＭＳ Ｐゴシック" panose="020B0600070205080204" pitchFamily="50" charset="-128"/>
              </a:rPr>
              <a:t>31</a:t>
            </a:r>
            <a:r>
              <a:rPr kumimoji="1" lang="ja-JP" altLang="en-US" sz="2400" dirty="0">
                <a:latin typeface="ＭＳ Ｐゴシック" panose="020B0600070205080204" pitchFamily="50" charset="-128"/>
                <a:ea typeface="ＭＳ Ｐゴシック" panose="020B0600070205080204" pitchFamily="50" charset="-128"/>
              </a:rPr>
              <a:t>万円</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人</a:t>
            </a:r>
            <a:endParaRPr kumimoji="1" lang="en-US" altLang="ja-JP" sz="2400" dirty="0">
              <a:latin typeface="ＭＳ Ｐゴシック" panose="020B0600070205080204" pitchFamily="50" charset="-128"/>
              <a:ea typeface="ＭＳ Ｐゴシック" panose="020B0600070205080204" pitchFamily="50" charset="-128"/>
            </a:endParaRPr>
          </a:p>
          <a:p>
            <a:pPr lvl="1"/>
            <a:r>
              <a:rPr kumimoji="1" lang="ja-JP" altLang="en-US" sz="2400" dirty="0">
                <a:latin typeface="ＭＳ Ｐゴシック" panose="020B0600070205080204" pitchFamily="50" charset="-128"/>
                <a:ea typeface="ＭＳ Ｐゴシック" panose="020B0600070205080204" pitchFamily="50" charset="-128"/>
              </a:rPr>
              <a:t>②供給量限定</a:t>
            </a:r>
            <a:endParaRPr kumimoji="1" lang="en-US" altLang="ja-JP" sz="2400" dirty="0">
              <a:latin typeface="ＭＳ Ｐゴシック" panose="020B0600070205080204" pitchFamily="50" charset="-128"/>
              <a:ea typeface="ＭＳ Ｐゴシック" panose="020B0600070205080204" pitchFamily="50" charset="-128"/>
            </a:endParaRPr>
          </a:p>
          <a:p>
            <a:pPr lvl="1"/>
            <a:r>
              <a:rPr kumimoji="1" lang="ja-JP" altLang="en-US" sz="2400" dirty="0">
                <a:latin typeface="ＭＳ Ｐゴシック" panose="020B0600070205080204" pitchFamily="50" charset="-128"/>
                <a:ea typeface="ＭＳ Ｐゴシック" panose="020B0600070205080204" pitchFamily="50" charset="-128"/>
              </a:rPr>
              <a:t>③対象者の選択</a:t>
            </a:r>
          </a:p>
        </p:txBody>
      </p:sp>
    </p:spTree>
    <p:extLst>
      <p:ext uri="{BB962C8B-B14F-4D97-AF65-F5344CB8AC3E}">
        <p14:creationId xmlns:p14="http://schemas.microsoft.com/office/powerpoint/2010/main" val="2487887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54EDAB-2731-438D-87ED-B67DC98F8756}"/>
              </a:ext>
            </a:extLst>
          </p:cNvPr>
          <p:cNvSpPr txBox="1"/>
          <p:nvPr/>
        </p:nvSpPr>
        <p:spPr>
          <a:xfrm>
            <a:off x="381000" y="1600200"/>
            <a:ext cx="9220200" cy="3539430"/>
          </a:xfrm>
          <a:prstGeom prst="rect">
            <a:avLst/>
          </a:prstGeom>
          <a:noFill/>
        </p:spPr>
        <p:txBody>
          <a:bodyPr wrap="square" rtlCol="0">
            <a:spAutoFit/>
          </a:bodyPr>
          <a:lstStyle/>
          <a:p>
            <a:pPr algn="ctr"/>
            <a:r>
              <a:rPr kumimoji="1" lang="ja-JP" altLang="en-US" sz="4000" u="sng" dirty="0">
                <a:latin typeface="ＭＳ Ｐゴシック" panose="020B0600070205080204" pitchFamily="50" charset="-128"/>
                <a:ea typeface="ＭＳ Ｐゴシック" panose="020B0600070205080204" pitchFamily="50" charset="-128"/>
              </a:rPr>
              <a:t>モルヌピラビル（抗ウイルス薬）</a:t>
            </a:r>
            <a:endParaRPr kumimoji="1" lang="en-US" altLang="ja-JP" sz="4000" u="sng" dirty="0">
              <a:latin typeface="ＭＳ Ｐゴシック" panose="020B0600070205080204" pitchFamily="50" charset="-128"/>
              <a:ea typeface="ＭＳ Ｐゴシック" panose="020B0600070205080204" pitchFamily="50" charset="-128"/>
            </a:endParaRPr>
          </a:p>
          <a:p>
            <a:endParaRPr kumimoji="1" lang="en-US" altLang="ja-JP" sz="4000" dirty="0">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kumimoji="1" lang="ja-JP" altLang="en-US" sz="3600" dirty="0">
                <a:solidFill>
                  <a:srgbClr val="FF0000"/>
                </a:solidFill>
                <a:latin typeface="ＭＳ Ｐゴシック" panose="020B0600070205080204" pitchFamily="50" charset="-128"/>
                <a:ea typeface="ＭＳ Ｐゴシック" panose="020B0600070205080204" pitchFamily="50" charset="-128"/>
              </a:rPr>
              <a:t>内服薬</a:t>
            </a:r>
            <a:r>
              <a:rPr kumimoji="1" lang="ja-JP" altLang="en-US" sz="3600" dirty="0">
                <a:latin typeface="ＭＳ Ｐゴシック" panose="020B0600070205080204" pitchFamily="50" charset="-128"/>
                <a:ea typeface="ＭＳ Ｐゴシック" panose="020B0600070205080204" pitchFamily="50" charset="-128"/>
              </a:rPr>
              <a:t>　</a:t>
            </a:r>
            <a:r>
              <a:rPr kumimoji="1" lang="en-US" altLang="ja-JP" sz="3600" dirty="0">
                <a:latin typeface="ＭＳ Ｐゴシック" panose="020B0600070205080204" pitchFamily="50" charset="-128"/>
                <a:ea typeface="ＭＳ Ｐゴシック" panose="020B0600070205080204" pitchFamily="50" charset="-128"/>
              </a:rPr>
              <a:t>5</a:t>
            </a:r>
            <a:r>
              <a:rPr kumimoji="1" lang="ja-JP" altLang="en-US" sz="3600" dirty="0">
                <a:latin typeface="ＭＳ Ｐゴシック" panose="020B0600070205080204" pitchFamily="50" charset="-128"/>
                <a:ea typeface="ＭＳ Ｐゴシック" panose="020B0600070205080204" pitchFamily="50" charset="-128"/>
              </a:rPr>
              <a:t>日間投与（コスト</a:t>
            </a:r>
            <a:r>
              <a:rPr kumimoji="1" lang="en-US" altLang="ja-JP" sz="3600" dirty="0">
                <a:latin typeface="ＭＳ Ｐゴシック" panose="020B0600070205080204" pitchFamily="50" charset="-128"/>
                <a:ea typeface="ＭＳ Ｐゴシック" panose="020B0600070205080204" pitchFamily="50" charset="-128"/>
              </a:rPr>
              <a:t>700</a:t>
            </a:r>
            <a:r>
              <a:rPr kumimoji="1" lang="ja-JP" altLang="en-US" sz="3600" dirty="0">
                <a:latin typeface="ＭＳ Ｐゴシック" panose="020B0600070205080204" pitchFamily="50" charset="-128"/>
                <a:ea typeface="ＭＳ Ｐゴシック" panose="020B0600070205080204" pitchFamily="50" charset="-128"/>
              </a:rPr>
              <a:t>ドル）</a:t>
            </a:r>
            <a:endParaRPr kumimoji="1" lang="en-US" altLang="ja-JP" sz="3600" dirty="0">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lang="ja-JP" altLang="en-US" sz="3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感染初期での投与で</a:t>
            </a:r>
            <a:r>
              <a:rPr lang="ja-JP" altLang="en-US" sz="36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入院と死亡リスクを半減→その後リスク低下率は</a:t>
            </a:r>
            <a:r>
              <a:rPr lang="en-US" altLang="ja-JP" sz="36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30%</a:t>
            </a:r>
            <a:r>
              <a:rPr lang="ja-JP" altLang="en-US" sz="36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台という報告</a:t>
            </a:r>
            <a:endParaRPr kumimoji="1" lang="en-US" altLang="ja-JP" sz="36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571500" indent="-571500">
              <a:buFont typeface="Wingdings" panose="05000000000000000000" pitchFamily="2" charset="2"/>
              <a:buChar char="l"/>
            </a:pPr>
            <a:r>
              <a:rPr lang="ja-JP" altLang="en-US" sz="36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元々</a:t>
            </a:r>
            <a:r>
              <a:rPr lang="ja-JP" altLang="ja-JP" sz="36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ベネズエラ馬脳炎ウイルス治療薬</a:t>
            </a:r>
            <a:endParaRPr kumimoji="1"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05684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A23826E-D3BD-466F-B889-DE269DE7DE35}"/>
              </a:ext>
            </a:extLst>
          </p:cNvPr>
          <p:cNvSpPr txBox="1"/>
          <p:nvPr/>
        </p:nvSpPr>
        <p:spPr>
          <a:xfrm>
            <a:off x="266700" y="304800"/>
            <a:ext cx="9525000" cy="6078587"/>
          </a:xfrm>
          <a:prstGeom prst="rect">
            <a:avLst/>
          </a:prstGeom>
          <a:noFill/>
        </p:spPr>
        <p:txBody>
          <a:bodyPr wrap="square">
            <a:spAutoFit/>
          </a:bodyPr>
          <a:lstStyle/>
          <a:p>
            <a:pPr algn="ctr">
              <a:spcAft>
                <a:spcPts val="2100"/>
              </a:spcAft>
            </a:pPr>
            <a:r>
              <a:rPr lang="ja-JP" altLang="ja-JP" sz="3200" u="sng"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パクスロビド</a:t>
            </a:r>
            <a:r>
              <a:rPr lang="ja-JP" altLang="en-US" sz="3200" u="sng"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3200" u="sng"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PF-07321332</a:t>
            </a:r>
            <a:r>
              <a:rPr lang="ja-JP" altLang="en-US" sz="3200" u="sng"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とリトナビルの合剤</a:t>
            </a:r>
            <a:r>
              <a:rPr lang="ja-JP" altLang="en-US" sz="3200" u="sng"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200" u="sng"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457200" indent="-457200">
              <a:spcAft>
                <a:spcPts val="2100"/>
              </a:spcAft>
              <a:buFont typeface="Arial" panose="020B0604020202020204" pitchFamily="34" charset="0"/>
              <a:buChar char="•"/>
            </a:pPr>
            <a:endParaRPr lang="en-US" alt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457200" indent="-457200">
              <a:spcAft>
                <a:spcPts val="2100"/>
              </a:spcAft>
              <a:buFont typeface="Arial" panose="020B0604020202020204" pitchFamily="34" charset="0"/>
              <a:buChar char="•"/>
            </a:pPr>
            <a:r>
              <a:rPr lang="ja-JP" altLang="en-US"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ファイザー社開発</a:t>
            </a:r>
            <a:endParaRPr lang="en-US" alt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457200" indent="-457200">
              <a:spcAft>
                <a:spcPts val="2100"/>
              </a:spcAft>
              <a:buFont typeface="Arial" panose="020B0604020202020204" pitchFamily="34" charset="0"/>
              <a:buChar char="•"/>
            </a:pPr>
            <a:r>
              <a:rPr lang="ja-JP" altLang="en-US"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入院と死亡リスクが</a:t>
            </a:r>
            <a:r>
              <a:rPr lang="en-US" alt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89%</a:t>
            </a:r>
            <a:r>
              <a:rPr lang="ja-JP" altLang="en-US"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低下</a:t>
            </a:r>
            <a:endParaRPr lang="en-US" alt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457200" indent="-457200">
              <a:spcAft>
                <a:spcPts val="2100"/>
              </a:spcAft>
              <a:buFont typeface="Arial" panose="020B0604020202020204" pitchFamily="34" charset="0"/>
              <a:buChar char="•"/>
            </a:pPr>
            <a:r>
              <a:rPr lang="ja-JP" altLang="en-US" sz="28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オミクロン株にも有効とみられている</a:t>
            </a:r>
            <a:endParaRPr lang="en-US" altLang="ja-JP" sz="28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457200" indent="-457200">
              <a:spcAft>
                <a:spcPts val="2100"/>
              </a:spcAft>
              <a:buFont typeface="Arial" panose="020B0604020202020204" pitchFamily="34" charset="0"/>
              <a:buChar char="•"/>
            </a:pP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発病から</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日以内に投与された場合、実薬群</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389</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人中</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0.8%</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）が入院したが、死亡者はいなかった。</a:t>
            </a:r>
            <a:endPar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457200" indent="-457200">
              <a:spcAft>
                <a:spcPts val="2100"/>
              </a:spcAft>
              <a:buFont typeface="Arial" panose="020B0604020202020204" pitchFamily="34" charset="0"/>
              <a:buChar char="•"/>
            </a:pP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プラセボ群では</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385</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人中</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27</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人（</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％）が入院となり、</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名が死亡した。重症化率の低下は統計学的に極めて有意だった（</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p</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8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0.0001</a:t>
            </a:r>
            <a:r>
              <a:rPr lang="ja-JP" altLang="ja-JP" sz="2800" dirty="0">
                <a:solidFill>
                  <a:srgbClr val="222222"/>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25B9A288-2205-4B44-BC96-08B6E0E82B80}"/>
              </a:ext>
            </a:extLst>
          </p:cNvPr>
          <p:cNvSpPr txBox="1"/>
          <p:nvPr/>
        </p:nvSpPr>
        <p:spPr>
          <a:xfrm>
            <a:off x="762000" y="6705600"/>
            <a:ext cx="8001000" cy="707886"/>
          </a:xfrm>
          <a:prstGeom prst="rect">
            <a:avLst/>
          </a:prstGeom>
          <a:noFill/>
        </p:spPr>
        <p:txBody>
          <a:bodyPr wrap="square">
            <a:spAutoFit/>
          </a:bodyPr>
          <a:lstStyle/>
          <a:p>
            <a:r>
              <a:rPr lang="en-US" altLang="ja-JP" sz="2000" dirty="0" err="1">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Mahase</a:t>
            </a:r>
            <a:r>
              <a:rPr lang="en-US" altLang="ja-JP"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E. Covid-19: UK becomes first country to </a:t>
            </a:r>
            <a:r>
              <a:rPr lang="en-US" altLang="ja-JP" sz="2000" dirty="0" err="1">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authorise</a:t>
            </a:r>
            <a:r>
              <a:rPr lang="en-US" altLang="ja-JP"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antiviral </a:t>
            </a:r>
            <a:r>
              <a:rPr lang="en-US" altLang="ja-JP" sz="2000" dirty="0" err="1">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molnupiravir</a:t>
            </a:r>
            <a:r>
              <a:rPr lang="en-US" altLang="ja-JP"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BMJ2021;375:n2697. doi:10.1136/bmj.n2697 pmid:34737216</a:t>
            </a:r>
            <a:endParaRPr lang="ja-JP" altLang="en-US" sz="2000" dirty="0"/>
          </a:p>
        </p:txBody>
      </p:sp>
    </p:spTree>
    <p:extLst>
      <p:ext uri="{BB962C8B-B14F-4D97-AF65-F5344CB8AC3E}">
        <p14:creationId xmlns:p14="http://schemas.microsoft.com/office/powerpoint/2010/main" val="3982151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4B8526-889D-43C9-904B-B5403DA34334}"/>
              </a:ext>
            </a:extLst>
          </p:cNvPr>
          <p:cNvSpPr txBox="1"/>
          <p:nvPr/>
        </p:nvSpPr>
        <p:spPr>
          <a:xfrm>
            <a:off x="6553200" y="7187625"/>
            <a:ext cx="3657600" cy="584775"/>
          </a:xfrm>
          <a:prstGeom prst="rect">
            <a:avLst/>
          </a:prstGeom>
          <a:noFill/>
        </p:spPr>
        <p:txBody>
          <a:bodyPr wrap="square">
            <a:spAutoFit/>
          </a:bodyPr>
          <a:lstStyle/>
          <a:p>
            <a:r>
              <a:rPr lang="en-US" altLang="ja-JP" sz="3200" dirty="0" err="1">
                <a:solidFill>
                  <a:srgbClr val="212121"/>
                </a:solidFill>
                <a:effectLst/>
                <a:latin typeface="BlinkMacSystemFont"/>
                <a:ea typeface="ＭＳ Ｐゴシック" panose="020B0600070205080204" pitchFamily="50" charset="-128"/>
                <a:cs typeface="ＭＳ Ｐゴシック" panose="020B0600070205080204" pitchFamily="50" charset="-128"/>
              </a:rPr>
              <a:t>Sidik</a:t>
            </a:r>
            <a:r>
              <a:rPr lang="ja-JP" altLang="en-US" sz="3200" dirty="0">
                <a:solidFill>
                  <a:srgbClr val="212121"/>
                </a:solidFill>
                <a:effectLst/>
                <a:latin typeface="BlinkMacSystemFont"/>
                <a:ea typeface="ＭＳ Ｐゴシック" panose="020B0600070205080204" pitchFamily="50" charset="-128"/>
                <a:cs typeface="ＭＳ Ｐゴシック" panose="020B0600070205080204" pitchFamily="50" charset="-128"/>
              </a:rPr>
              <a:t>．</a:t>
            </a:r>
            <a:r>
              <a:rPr lang="en-US" altLang="ja-JP" sz="3200" dirty="0">
                <a:solidFill>
                  <a:srgbClr val="212121"/>
                </a:solidFill>
                <a:effectLst/>
                <a:latin typeface="BlinkMacSystemFont"/>
                <a:ea typeface="ＭＳ Ｐゴシック" panose="020B0600070205080204" pitchFamily="50" charset="-128"/>
                <a:cs typeface="ＭＳ Ｐゴシック" panose="020B0600070205080204" pitchFamily="50" charset="-128"/>
              </a:rPr>
              <a:t>Nature 2021</a:t>
            </a:r>
            <a:endParaRPr lang="ja-JP" altLang="en-US" sz="3200" dirty="0"/>
          </a:p>
        </p:txBody>
      </p:sp>
      <p:sp>
        <p:nvSpPr>
          <p:cNvPr id="4" name="テキスト ボックス 3">
            <a:extLst>
              <a:ext uri="{FF2B5EF4-FFF2-40B4-BE49-F238E27FC236}">
                <a16:creationId xmlns:a16="http://schemas.microsoft.com/office/drawing/2014/main" id="{6AAA2404-6E37-4E7C-B1C8-B7DB444CB413}"/>
              </a:ext>
            </a:extLst>
          </p:cNvPr>
          <p:cNvSpPr txBox="1"/>
          <p:nvPr/>
        </p:nvSpPr>
        <p:spPr>
          <a:xfrm>
            <a:off x="400049" y="304800"/>
            <a:ext cx="9258300" cy="4955203"/>
          </a:xfrm>
          <a:prstGeom prst="rect">
            <a:avLst/>
          </a:prstGeom>
          <a:noFill/>
        </p:spPr>
        <p:txBody>
          <a:bodyPr wrap="square" rtlCol="0">
            <a:spAutoFit/>
          </a:bodyPr>
          <a:lstStyle/>
          <a:p>
            <a:pPr algn="ctr"/>
            <a:r>
              <a:rPr kumimoji="1" lang="ja-JP" altLang="en-US" sz="4000" u="sng" dirty="0">
                <a:latin typeface="ＭＳ Ｐゴシック" panose="020B0600070205080204" pitchFamily="50" charset="-128"/>
                <a:ea typeface="ＭＳ Ｐゴシック" panose="020B0600070205080204" pitchFamily="50" charset="-128"/>
              </a:rPr>
              <a:t>フルボキサミン（抗うつ剤）</a:t>
            </a:r>
            <a:endParaRPr kumimoji="1" lang="en-US" altLang="ja-JP" sz="4000" u="sng" dirty="0">
              <a:latin typeface="ＭＳ Ｐゴシック" panose="020B0600070205080204" pitchFamily="50" charset="-128"/>
              <a:ea typeface="ＭＳ Ｐゴシック" panose="020B0600070205080204" pitchFamily="50" charset="-128"/>
            </a:endParaRPr>
          </a:p>
          <a:p>
            <a:endParaRPr kumimoji="1" lang="en-US" altLang="ja-JP" sz="2000" u="sng" dirty="0">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kumimoji="1" lang="en-US" altLang="ja-JP" sz="3200" dirty="0">
                <a:latin typeface="ＭＳ Ｐゴシック" panose="020B0600070205080204" pitchFamily="50" charset="-128"/>
                <a:ea typeface="ＭＳ Ｐゴシック" panose="020B0600070205080204" pitchFamily="50" charset="-128"/>
              </a:rPr>
              <a:t>40</a:t>
            </a:r>
            <a:r>
              <a:rPr kumimoji="1" lang="ja-JP" altLang="en-US" sz="3200" dirty="0">
                <a:latin typeface="ＭＳ Ｐゴシック" panose="020B0600070205080204" pitchFamily="50" charset="-128"/>
                <a:ea typeface="ＭＳ Ｐゴシック" panose="020B0600070205080204" pitchFamily="50" charset="-128"/>
              </a:rPr>
              <a:t>年前から臨床投与</a:t>
            </a:r>
            <a:endParaRPr kumimoji="1" lang="en-US" altLang="ja-JP" sz="3200" dirty="0">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kumimoji="1" lang="ja-JP" altLang="en-US" sz="3200" dirty="0">
                <a:latin typeface="ＭＳ Ｐゴシック" panose="020B0600070205080204" pitchFamily="50" charset="-128"/>
                <a:ea typeface="ＭＳ Ｐゴシック" panose="020B0600070205080204" pitchFamily="50" charset="-128"/>
              </a:rPr>
              <a:t>抗炎症作用のあることが分かった（マウス）</a:t>
            </a:r>
            <a:endParaRPr kumimoji="1" lang="en-US" altLang="ja-JP" sz="3200" dirty="0">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kumimoji="1" lang="ja-JP" altLang="en-US" sz="3200" dirty="0">
                <a:latin typeface="ＭＳ Ｐゴシック" panose="020B0600070205080204" pitchFamily="50" charset="-128"/>
                <a:ea typeface="ＭＳ Ｐゴシック" panose="020B0600070205080204" pitchFamily="50" charset="-128"/>
              </a:rPr>
              <a:t>ブラジルの新型コロナ患者</a:t>
            </a:r>
            <a:r>
              <a:rPr kumimoji="1" lang="en-US" altLang="ja-JP" sz="3200" dirty="0">
                <a:latin typeface="ＭＳ Ｐゴシック" panose="020B0600070205080204" pitchFamily="50" charset="-128"/>
                <a:ea typeface="ＭＳ Ｐゴシック" panose="020B0600070205080204" pitchFamily="50" charset="-128"/>
              </a:rPr>
              <a:t>750</a:t>
            </a:r>
            <a:r>
              <a:rPr kumimoji="1" lang="ja-JP" altLang="en-US" sz="3200" dirty="0">
                <a:latin typeface="ＭＳ Ｐゴシック" panose="020B0600070205080204" pitchFamily="50" charset="-128"/>
                <a:ea typeface="ＭＳ Ｐゴシック" panose="020B0600070205080204" pitchFamily="50" charset="-128"/>
              </a:rPr>
              <a:t>人に</a:t>
            </a:r>
            <a:r>
              <a:rPr kumimoji="1" lang="en-US" altLang="ja-JP" sz="3200" dirty="0">
                <a:latin typeface="ＭＳ Ｐゴシック" panose="020B0600070205080204" pitchFamily="50" charset="-128"/>
                <a:ea typeface="ＭＳ Ｐゴシック" panose="020B0600070205080204" pitchFamily="50" charset="-128"/>
              </a:rPr>
              <a:t>100mg/</a:t>
            </a:r>
            <a:r>
              <a:rPr kumimoji="1" lang="ja-JP" altLang="en-US" sz="3200" dirty="0">
                <a:latin typeface="ＭＳ Ｐゴシック" panose="020B0600070205080204" pitchFamily="50" charset="-128"/>
                <a:ea typeface="ＭＳ Ｐゴシック" panose="020B0600070205080204" pitchFamily="50" charset="-128"/>
              </a:rPr>
              <a:t>日</a:t>
            </a:r>
            <a:r>
              <a:rPr kumimoji="1" lang="en-US" altLang="ja-JP" sz="3200" dirty="0">
                <a:latin typeface="ＭＳ Ｐゴシック" panose="020B0600070205080204" pitchFamily="50" charset="-128"/>
                <a:ea typeface="ＭＳ Ｐゴシック" panose="020B0600070205080204" pitchFamily="50" charset="-128"/>
              </a:rPr>
              <a:t>10</a:t>
            </a:r>
            <a:r>
              <a:rPr kumimoji="1" lang="ja-JP" altLang="en-US" sz="3200" dirty="0">
                <a:latin typeface="ＭＳ Ｐゴシック" panose="020B0600070205080204" pitchFamily="50" charset="-128"/>
                <a:ea typeface="ＭＳ Ｐゴシック" panose="020B0600070205080204" pitchFamily="50" charset="-128"/>
              </a:rPr>
              <a:t>日間投与（プラセボ群</a:t>
            </a:r>
            <a:r>
              <a:rPr kumimoji="1" lang="en-US" altLang="ja-JP" sz="3200" dirty="0">
                <a:latin typeface="ＭＳ Ｐゴシック" panose="020B0600070205080204" pitchFamily="50" charset="-128"/>
                <a:ea typeface="ＭＳ Ｐゴシック" panose="020B0600070205080204" pitchFamily="50" charset="-128"/>
              </a:rPr>
              <a:t>750</a:t>
            </a:r>
            <a:r>
              <a:rPr kumimoji="1" lang="ja-JP" altLang="en-US" sz="3200" dirty="0">
                <a:latin typeface="ＭＳ Ｐゴシック" panose="020B0600070205080204" pitchFamily="50" charset="-128"/>
                <a:ea typeface="ＭＳ Ｐゴシック" panose="020B0600070205080204" pitchFamily="50" charset="-128"/>
              </a:rPr>
              <a:t>人）</a:t>
            </a:r>
            <a:endParaRPr kumimoji="1" lang="en-US" altLang="ja-JP" sz="3200" dirty="0">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死亡率が</a:t>
            </a:r>
            <a:r>
              <a:rPr kumimoji="1" lang="en-US" altLang="ja-JP" sz="3200" dirty="0">
                <a:solidFill>
                  <a:srgbClr val="FF0000"/>
                </a:solidFill>
                <a:latin typeface="ＭＳ Ｐゴシック" panose="020B0600070205080204" pitchFamily="50" charset="-128"/>
                <a:ea typeface="ＭＳ Ｐゴシック" panose="020B0600070205080204" pitchFamily="50" charset="-128"/>
              </a:rPr>
              <a:t>90%</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低下</a:t>
            </a:r>
            <a:endParaRPr kumimoji="1" lang="en-US" altLang="ja-JP" sz="3200" dirty="0">
              <a:solidFill>
                <a:srgbClr val="FF0000"/>
              </a:solidFill>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kumimoji="1" lang="en-US" altLang="ja-JP" sz="3200" dirty="0">
                <a:solidFill>
                  <a:srgbClr val="FF0000"/>
                </a:solidFill>
                <a:latin typeface="ＭＳ Ｐゴシック" panose="020B0600070205080204" pitchFamily="50" charset="-128"/>
                <a:ea typeface="ＭＳ Ｐゴシック" panose="020B0600070205080204" pitchFamily="50" charset="-128"/>
              </a:rPr>
              <a:t>ICU</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治療率が</a:t>
            </a:r>
            <a:r>
              <a:rPr kumimoji="1" lang="en-US" altLang="ja-JP" sz="3200" dirty="0">
                <a:solidFill>
                  <a:srgbClr val="FF0000"/>
                </a:solidFill>
                <a:latin typeface="ＭＳ Ｐゴシック" panose="020B0600070205080204" pitchFamily="50" charset="-128"/>
                <a:ea typeface="ＭＳ Ｐゴシック" panose="020B0600070205080204" pitchFamily="50" charset="-128"/>
              </a:rPr>
              <a:t>65%</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低下</a:t>
            </a:r>
            <a:endParaRPr kumimoji="1" lang="en-US" altLang="ja-JP" sz="3200" dirty="0">
              <a:solidFill>
                <a:srgbClr val="FF0000"/>
              </a:solidFill>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kumimoji="1" lang="ja-JP" altLang="en-US" sz="3200" dirty="0">
                <a:latin typeface="ＭＳ Ｐゴシック" panose="020B0600070205080204" pitchFamily="50" charset="-128"/>
                <a:ea typeface="ＭＳ Ｐゴシック" panose="020B0600070205080204" pitchFamily="50" charset="-128"/>
              </a:rPr>
              <a:t>プラセボ群と副作用の差なし</a:t>
            </a:r>
            <a:endParaRPr kumimoji="1" lang="en-US" altLang="ja-JP" sz="3200" dirty="0">
              <a:latin typeface="ＭＳ Ｐゴシック" panose="020B0600070205080204" pitchFamily="50" charset="-128"/>
              <a:ea typeface="ＭＳ Ｐゴシック" panose="020B0600070205080204" pitchFamily="50" charset="-128"/>
            </a:endParaRPr>
          </a:p>
          <a:p>
            <a:pPr marL="571500" indent="-571500">
              <a:buFont typeface="Wingdings" panose="05000000000000000000" pitchFamily="2" charset="2"/>
              <a:buChar char="l"/>
            </a:pPr>
            <a:r>
              <a:rPr kumimoji="1" lang="ja-JP" altLang="en-US" sz="3200" dirty="0">
                <a:latin typeface="ＭＳ Ｐゴシック" panose="020B0600070205080204" pitchFamily="50" charset="-128"/>
                <a:ea typeface="ＭＳ Ｐゴシック" panose="020B0600070205080204" pitchFamily="50" charset="-128"/>
              </a:rPr>
              <a:t>コスト：</a:t>
            </a:r>
            <a:r>
              <a:rPr kumimoji="1" lang="en-US" altLang="ja-JP" sz="3200" dirty="0">
                <a:latin typeface="ＭＳ Ｐゴシック" panose="020B0600070205080204" pitchFamily="50" charset="-128"/>
                <a:ea typeface="ＭＳ Ｐゴシック" panose="020B0600070205080204" pitchFamily="50" charset="-128"/>
              </a:rPr>
              <a:t>100mg×10</a:t>
            </a:r>
            <a:r>
              <a:rPr kumimoji="1" lang="ja-JP" altLang="en-US" sz="3200" dirty="0">
                <a:latin typeface="ＭＳ Ｐゴシック" panose="020B0600070205080204" pitchFamily="50" charset="-128"/>
                <a:ea typeface="ＭＳ Ｐゴシック" panose="020B0600070205080204" pitchFamily="50" charset="-128"/>
              </a:rPr>
              <a:t>日投与で</a:t>
            </a:r>
            <a:r>
              <a:rPr kumimoji="1" lang="en-US" altLang="ja-JP" sz="3200" dirty="0">
                <a:latin typeface="ＭＳ Ｐゴシック" panose="020B0600070205080204" pitchFamily="50" charset="-128"/>
                <a:ea typeface="ＭＳ Ｐゴシック" panose="020B0600070205080204" pitchFamily="50" charset="-128"/>
              </a:rPr>
              <a:t>400</a:t>
            </a:r>
            <a:r>
              <a:rPr kumimoji="1" lang="ja-JP" altLang="en-US" sz="3200" dirty="0">
                <a:latin typeface="ＭＳ Ｐゴシック" panose="020B0600070205080204" pitchFamily="50" charset="-128"/>
                <a:ea typeface="ＭＳ Ｐゴシック" panose="020B0600070205080204" pitchFamily="50" charset="-128"/>
              </a:rPr>
              <a:t>円</a:t>
            </a:r>
            <a:endParaRPr kumimoji="1" lang="en-US" altLang="ja-JP" sz="3200" dirty="0">
              <a:latin typeface="ＭＳ Ｐゴシック" panose="020B0600070205080204" pitchFamily="50" charset="-128"/>
              <a:ea typeface="ＭＳ Ｐゴシック" panose="020B0600070205080204" pitchFamily="50" charset="-128"/>
            </a:endParaRPr>
          </a:p>
        </p:txBody>
      </p:sp>
      <p:graphicFrame>
        <p:nvGraphicFramePr>
          <p:cNvPr id="6" name="表 5">
            <a:extLst>
              <a:ext uri="{FF2B5EF4-FFF2-40B4-BE49-F238E27FC236}">
                <a16:creationId xmlns:a16="http://schemas.microsoft.com/office/drawing/2014/main" id="{AAE36E08-9635-4196-9573-6278F369621F}"/>
              </a:ext>
            </a:extLst>
          </p:cNvPr>
          <p:cNvGraphicFramePr>
            <a:graphicFrameLocks noGrp="1"/>
          </p:cNvGraphicFramePr>
          <p:nvPr>
            <p:extLst>
              <p:ext uri="{D42A27DB-BD31-4B8C-83A1-F6EECF244321}">
                <p14:modId xmlns:p14="http://schemas.microsoft.com/office/powerpoint/2010/main" val="754360213"/>
              </p:ext>
            </p:extLst>
          </p:nvPr>
        </p:nvGraphicFramePr>
        <p:xfrm>
          <a:off x="692149" y="5501640"/>
          <a:ext cx="8674101" cy="1280160"/>
        </p:xfrm>
        <a:graphic>
          <a:graphicData uri="http://schemas.openxmlformats.org/drawingml/2006/table">
            <a:tbl>
              <a:tblPr firstRow="1" firstCol="1" bandRow="1">
                <a:tableStyleId>{5940675A-B579-460E-94D1-54222C63F5DA}</a:tableStyleId>
              </a:tblPr>
              <a:tblGrid>
                <a:gridCol w="3194051">
                  <a:extLst>
                    <a:ext uri="{9D8B030D-6E8A-4147-A177-3AD203B41FA5}">
                      <a16:colId xmlns:a16="http://schemas.microsoft.com/office/drawing/2014/main" val="407231231"/>
                    </a:ext>
                  </a:extLst>
                </a:gridCol>
                <a:gridCol w="2588683">
                  <a:extLst>
                    <a:ext uri="{9D8B030D-6E8A-4147-A177-3AD203B41FA5}">
                      <a16:colId xmlns:a16="http://schemas.microsoft.com/office/drawing/2014/main" val="1612401341"/>
                    </a:ext>
                  </a:extLst>
                </a:gridCol>
                <a:gridCol w="2891367">
                  <a:extLst>
                    <a:ext uri="{9D8B030D-6E8A-4147-A177-3AD203B41FA5}">
                      <a16:colId xmlns:a16="http://schemas.microsoft.com/office/drawing/2014/main" val="1806310635"/>
                    </a:ext>
                  </a:extLst>
                </a:gridCol>
              </a:tblGrid>
              <a:tr h="510540">
                <a:tc>
                  <a:txBody>
                    <a:bodyPr/>
                    <a:lstStyle/>
                    <a:p>
                      <a:pPr algn="ct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フルボキサミン群死亡者</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52400" marR="152400" marT="152400" marB="152400" anchor="ctr"/>
                </a:tc>
                <a:tc>
                  <a:txBody>
                    <a:bodyPr/>
                    <a:lstStyle/>
                    <a:p>
                      <a:pPr algn="ct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プラセボ群死亡者</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52400" marR="152400" marT="152400" marB="152400" anchor="ctr"/>
                </a:tc>
                <a:tc>
                  <a:txBody>
                    <a:bodyPr/>
                    <a:lstStyle/>
                    <a:p>
                      <a:pPr algn="ct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死亡率　</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p</a:t>
                      </a:r>
                      <a:r>
                        <a:rPr lang="ja-JP" altLang="en-US"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0.022</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52400" marR="152400" marT="152400" marB="152400" anchor="ctr"/>
                </a:tc>
                <a:extLst>
                  <a:ext uri="{0D108BD9-81ED-4DB2-BD59-A6C34878D82A}">
                    <a16:rowId xmlns:a16="http://schemas.microsoft.com/office/drawing/2014/main" val="2033305885"/>
                  </a:ext>
                </a:extLst>
              </a:tr>
              <a:tr h="510540">
                <a:tc>
                  <a:txBody>
                    <a:bodyPr/>
                    <a:lstStyle/>
                    <a:p>
                      <a:pPr algn="ctr"/>
                      <a:r>
                        <a:rPr lang="en-US" sz="2200" kern="0" dirty="0">
                          <a:solidFill>
                            <a:srgbClr val="505050"/>
                          </a:solidFill>
                          <a:effectLst/>
                          <a:latin typeface="ＭＳ Ｐゴシック" panose="020B0600070205080204" pitchFamily="50" charset="-128"/>
                          <a:ea typeface="ＭＳ Ｐゴシック" panose="020B0600070205080204" pitchFamily="50" charset="-128"/>
                        </a:rPr>
                        <a:t>1/548 (&lt;1%)</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52400" marR="152400" marT="152400" marB="152400" anchor="ctr"/>
                </a:tc>
                <a:tc>
                  <a:txBody>
                    <a:bodyPr/>
                    <a:lstStyle/>
                    <a:p>
                      <a:pPr algn="ctr"/>
                      <a:r>
                        <a:rPr lang="en-US" sz="2200" kern="0" dirty="0">
                          <a:solidFill>
                            <a:srgbClr val="505050"/>
                          </a:solidFill>
                          <a:effectLst/>
                          <a:latin typeface="ＭＳ Ｐゴシック" panose="020B0600070205080204" pitchFamily="50" charset="-128"/>
                          <a:ea typeface="ＭＳ Ｐゴシック" panose="020B0600070205080204" pitchFamily="50" charset="-128"/>
                        </a:rPr>
                        <a:t>12/618 (2%)</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52400" marR="152400" marT="152400" marB="152400" anchor="ctr"/>
                </a:tc>
                <a:tc>
                  <a:txBody>
                    <a:bodyPr/>
                    <a:lstStyle/>
                    <a:p>
                      <a:pPr algn="ctr"/>
                      <a:r>
                        <a:rPr lang="en-US" sz="2200" kern="0" dirty="0">
                          <a:solidFill>
                            <a:srgbClr val="505050"/>
                          </a:solidFill>
                          <a:effectLst/>
                          <a:latin typeface="ＭＳ Ｐゴシック" panose="020B0600070205080204" pitchFamily="50" charset="-128"/>
                          <a:ea typeface="ＭＳ Ｐゴシック" panose="020B0600070205080204" pitchFamily="50" charset="-128"/>
                        </a:rPr>
                        <a:t>0·09 (0·01–0·47)</a:t>
                      </a:r>
                      <a:endParaRPr lang="ja-JP" sz="2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52400" marR="152400" marT="152400" marB="152400" anchor="ctr"/>
                </a:tc>
                <a:extLst>
                  <a:ext uri="{0D108BD9-81ED-4DB2-BD59-A6C34878D82A}">
                    <a16:rowId xmlns:a16="http://schemas.microsoft.com/office/drawing/2014/main" val="3500603807"/>
                  </a:ext>
                </a:extLst>
              </a:tr>
            </a:tbl>
          </a:graphicData>
        </a:graphic>
      </p:graphicFrame>
      <p:sp>
        <p:nvSpPr>
          <p:cNvPr id="8" name="テキスト ボックス 7">
            <a:extLst>
              <a:ext uri="{FF2B5EF4-FFF2-40B4-BE49-F238E27FC236}">
                <a16:creationId xmlns:a16="http://schemas.microsoft.com/office/drawing/2014/main" id="{A0AD958E-07C4-4C89-97CA-CA8539C09F78}"/>
              </a:ext>
            </a:extLst>
          </p:cNvPr>
          <p:cNvSpPr txBox="1"/>
          <p:nvPr/>
        </p:nvSpPr>
        <p:spPr>
          <a:xfrm>
            <a:off x="190499" y="6781800"/>
            <a:ext cx="9677400" cy="584775"/>
          </a:xfrm>
          <a:prstGeom prst="rect">
            <a:avLst/>
          </a:prstGeom>
          <a:noFill/>
        </p:spPr>
        <p:txBody>
          <a:bodyPr wrap="square">
            <a:spAutoFit/>
          </a:bodyPr>
          <a:lstStyle/>
          <a:p>
            <a:pPr>
              <a:spcAft>
                <a:spcPts val="2100"/>
              </a:spcAft>
            </a:pPr>
            <a:r>
              <a:rPr lang="en-US" altLang="ja-JP" sz="1600" dirty="0">
                <a:hlinkClick r:id="rId3"/>
              </a:rPr>
              <a:t>Effect of early treatment with fluvoxamine on risk of emergency care and </a:t>
            </a:r>
            <a:r>
              <a:rPr lang="en-US" altLang="ja-JP" sz="1600" dirty="0" err="1">
                <a:hlinkClick r:id="rId3"/>
              </a:rPr>
              <a:t>hospitalisation</a:t>
            </a:r>
            <a:r>
              <a:rPr lang="en-US" altLang="ja-JP" sz="1600" dirty="0">
                <a:hlinkClick r:id="rId3"/>
              </a:rPr>
              <a:t> among patients with COVID-19: the TOGETHER </a:t>
            </a:r>
            <a:r>
              <a:rPr lang="en-US" altLang="ja-JP" sz="1600" dirty="0" err="1">
                <a:hlinkClick r:id="rId3"/>
              </a:rPr>
              <a:t>randomised</a:t>
            </a:r>
            <a:r>
              <a:rPr lang="en-US" altLang="ja-JP" sz="1600" dirty="0">
                <a:hlinkClick r:id="rId3"/>
              </a:rPr>
              <a:t>, platform clinical trial (thelancet.com)</a:t>
            </a:r>
            <a:endParaRPr lang="en-US" altLang="ja-JP" sz="1600" dirty="0"/>
          </a:p>
        </p:txBody>
      </p:sp>
      <p:sp>
        <p:nvSpPr>
          <p:cNvPr id="2" name="テキスト ボックス 1">
            <a:extLst>
              <a:ext uri="{FF2B5EF4-FFF2-40B4-BE49-F238E27FC236}">
                <a16:creationId xmlns:a16="http://schemas.microsoft.com/office/drawing/2014/main" id="{2E4C1FE1-BE5D-476D-8A6D-1F84371F802C}"/>
              </a:ext>
            </a:extLst>
          </p:cNvPr>
          <p:cNvSpPr txBox="1"/>
          <p:nvPr/>
        </p:nvSpPr>
        <p:spPr>
          <a:xfrm rot="20985706">
            <a:off x="6588346" y="3437274"/>
            <a:ext cx="2800349" cy="646331"/>
          </a:xfrm>
          <a:prstGeom prst="rect">
            <a:avLst/>
          </a:prstGeom>
          <a:solidFill>
            <a:srgbClr val="FFFF00"/>
          </a:solidFill>
          <a:ln>
            <a:solidFill>
              <a:schemeClr val="accent1"/>
            </a:solidFill>
          </a:ln>
        </p:spPr>
        <p:txBody>
          <a:bodyPr wrap="square" rtlCol="0">
            <a:spAutoFit/>
          </a:bodyPr>
          <a:lstStyle/>
          <a:p>
            <a:pPr algn="ctr"/>
            <a:r>
              <a:rPr kumimoji="1" lang="ja-JP" altLang="en-US" sz="3600" b="1" dirty="0">
                <a:solidFill>
                  <a:srgbClr val="FF0000"/>
                </a:solidFill>
                <a:latin typeface="+mn-lt"/>
              </a:rPr>
              <a:t>未承認！</a:t>
            </a:r>
          </a:p>
        </p:txBody>
      </p:sp>
    </p:spTree>
    <p:extLst>
      <p:ext uri="{BB962C8B-B14F-4D97-AF65-F5344CB8AC3E}">
        <p14:creationId xmlns:p14="http://schemas.microsoft.com/office/powerpoint/2010/main" val="253284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186243-F9FA-40C7-84E6-F44A58240D0A}"/>
              </a:ext>
            </a:extLst>
          </p:cNvPr>
          <p:cNvSpPr txBox="1"/>
          <p:nvPr/>
        </p:nvSpPr>
        <p:spPr>
          <a:xfrm>
            <a:off x="1524000" y="3124200"/>
            <a:ext cx="6705600" cy="2308324"/>
          </a:xfrm>
          <a:prstGeom prst="rect">
            <a:avLst/>
          </a:prstGeom>
          <a:noFill/>
        </p:spPr>
        <p:txBody>
          <a:bodyPr wrap="square" rtlCol="0">
            <a:spAutoFit/>
          </a:bodyPr>
          <a:lstStyle/>
          <a:p>
            <a:pPr algn="ctr"/>
            <a:r>
              <a:rPr kumimoji="1" lang="ja-JP" altLang="en-US" sz="7200" dirty="0">
                <a:latin typeface="ＭＳ Ｐゴシック" panose="020B0600070205080204" pitchFamily="50" charset="-128"/>
                <a:ea typeface="ＭＳ Ｐゴシック" panose="020B0600070205080204" pitchFamily="50" charset="-128"/>
              </a:rPr>
              <a:t>後遺症</a:t>
            </a:r>
            <a:endParaRPr kumimoji="1" lang="en-US" altLang="ja-JP" sz="7200" dirty="0">
              <a:latin typeface="ＭＳ Ｐゴシック" panose="020B0600070205080204" pitchFamily="50" charset="-128"/>
              <a:ea typeface="ＭＳ Ｐゴシック" panose="020B0600070205080204" pitchFamily="50" charset="-128"/>
            </a:endParaRPr>
          </a:p>
          <a:p>
            <a:pPr algn="ctr"/>
            <a:r>
              <a:rPr kumimoji="1" lang="ja-JP" altLang="en-US" sz="7200" dirty="0">
                <a:latin typeface="ＭＳ Ｐゴシック" panose="020B0600070205080204" pitchFamily="50" charset="-128"/>
                <a:ea typeface="ＭＳ Ｐゴシック" panose="020B0600070205080204" pitchFamily="50" charset="-128"/>
              </a:rPr>
              <a:t>（ロングコロナ）</a:t>
            </a:r>
            <a:endParaRPr kumimoji="1" lang="en-US" altLang="ja-JP" sz="7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43973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9FB636F-5BAD-43C2-AFD0-735A8AA1D4FB}"/>
              </a:ext>
            </a:extLst>
          </p:cNvPr>
          <p:cNvSpPr txBox="1"/>
          <p:nvPr/>
        </p:nvSpPr>
        <p:spPr>
          <a:xfrm>
            <a:off x="342900" y="6553200"/>
            <a:ext cx="9372600" cy="923330"/>
          </a:xfrm>
          <a:prstGeom prst="rect">
            <a:avLst/>
          </a:prstGeom>
          <a:noFill/>
        </p:spPr>
        <p:txBody>
          <a:bodyPr wrap="square">
            <a:spAutoFit/>
          </a:bodyPr>
          <a:lstStyle/>
          <a:p>
            <a:r>
              <a:rPr lang="en-US" altLang="ja-JP" dirty="0" err="1"/>
              <a:t>Torjesen</a:t>
            </a:r>
            <a:r>
              <a:rPr lang="en-US" altLang="ja-JP" dirty="0"/>
              <a:t> I. Covid-19: Long covid symptoms among hospital inpatients show little improvement after a year, data suggest. BMJ. 2021 Dec 15;375:n3092. </a:t>
            </a:r>
            <a:r>
              <a:rPr lang="en-US" altLang="ja-JP" dirty="0" err="1"/>
              <a:t>doi</a:t>
            </a:r>
            <a:r>
              <a:rPr lang="en-US" altLang="ja-JP" dirty="0"/>
              <a:t>: 10.1136/bmj.n3092. PMID: 34911690.</a:t>
            </a:r>
          </a:p>
        </p:txBody>
      </p:sp>
      <p:sp>
        <p:nvSpPr>
          <p:cNvPr id="10" name="テキスト ボックス 9">
            <a:extLst>
              <a:ext uri="{FF2B5EF4-FFF2-40B4-BE49-F238E27FC236}">
                <a16:creationId xmlns:a16="http://schemas.microsoft.com/office/drawing/2014/main" id="{586B66F9-3142-44D3-A2FF-C20CAE990C80}"/>
              </a:ext>
            </a:extLst>
          </p:cNvPr>
          <p:cNvSpPr txBox="1"/>
          <p:nvPr/>
        </p:nvSpPr>
        <p:spPr>
          <a:xfrm>
            <a:off x="228600" y="381000"/>
            <a:ext cx="9601200" cy="2154436"/>
          </a:xfrm>
          <a:prstGeom prst="rect">
            <a:avLst/>
          </a:prstGeom>
          <a:solidFill>
            <a:srgbClr val="FFFF00"/>
          </a:solidFill>
        </p:spPr>
        <p:txBody>
          <a:bodyPr wrap="square">
            <a:spAutoFit/>
          </a:bodyPr>
          <a:lstStyle/>
          <a:p>
            <a:pPr algn="ctr"/>
            <a:r>
              <a:rPr lang="ja-JP" altLang="en-US" sz="3200" dirty="0">
                <a:solidFill>
                  <a:srgbClr val="333333"/>
                </a:solidFill>
                <a:latin typeface="Meiryo UI" panose="020B0604030504040204" pitchFamily="50" charset="-128"/>
                <a:ea typeface="Meiryo UI" panose="020B0604030504040204" pitchFamily="50" charset="-128"/>
                <a:cs typeface="Helvetica" panose="020B0604020202020204" pitchFamily="34" charset="0"/>
              </a:rPr>
              <a:t>新型コロナ感染者：</a:t>
            </a:r>
            <a:endParaRPr lang="en-US" altLang="ja-JP" sz="3200" dirty="0">
              <a:solidFill>
                <a:srgbClr val="333333"/>
              </a:solidFill>
              <a:latin typeface="Meiryo UI" panose="020B0604030504040204" pitchFamily="50" charset="-128"/>
              <a:ea typeface="Meiryo UI" panose="020B0604030504040204" pitchFamily="50" charset="-128"/>
              <a:cs typeface="Helvetica" panose="020B0604020202020204" pitchFamily="34" charset="0"/>
            </a:endParaRPr>
          </a:p>
          <a:p>
            <a:pPr algn="ctr"/>
            <a:endParaRPr lang="en-US" altLang="ja-JP" sz="1400" dirty="0">
              <a:solidFill>
                <a:srgbClr val="333333"/>
              </a:solidFill>
              <a:latin typeface="Meiryo UI" panose="020B0604030504040204" pitchFamily="50" charset="-128"/>
              <a:ea typeface="Meiryo UI" panose="020B0604030504040204" pitchFamily="50" charset="-128"/>
              <a:cs typeface="Helvetica" panose="020B0604020202020204" pitchFamily="34" charset="0"/>
            </a:endParaRPr>
          </a:p>
          <a:p>
            <a:pPr algn="ctr"/>
            <a:r>
              <a:rPr lang="ja-JP" altLang="en-US" sz="4000" dirty="0">
                <a:solidFill>
                  <a:srgbClr val="333333"/>
                </a:solidFill>
                <a:latin typeface="Meiryo UI" panose="020B0604030504040204" pitchFamily="50" charset="-128"/>
                <a:ea typeface="Meiryo UI" panose="020B0604030504040204" pitchFamily="50" charset="-128"/>
                <a:cs typeface="Helvetica" panose="020B0604020202020204" pitchFamily="34" charset="0"/>
              </a:rPr>
              <a:t>退院から</a:t>
            </a:r>
            <a:r>
              <a:rPr lang="en-US" altLang="ja-JP" sz="4000" dirty="0">
                <a:solidFill>
                  <a:srgbClr val="333333"/>
                </a:solidFill>
                <a:effectLst/>
                <a:latin typeface="Meiryo UI" panose="020B0604030504040204" pitchFamily="50" charset="-128"/>
                <a:ea typeface="Meiryo UI" panose="020B0604030504040204" pitchFamily="50" charset="-128"/>
                <a:cs typeface="ＭＳ Ｐゴシック" panose="020B0600070205080204" pitchFamily="50" charset="-128"/>
              </a:rPr>
              <a:t>1</a:t>
            </a:r>
            <a:r>
              <a:rPr lang="ja-JP" altLang="ja-JP" sz="40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年経っても</a:t>
            </a:r>
            <a:r>
              <a:rPr lang="en-US" altLang="ja-JP" sz="40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70%</a:t>
            </a:r>
            <a:r>
              <a:rPr lang="ja-JP" altLang="en-US" sz="4000" dirty="0">
                <a:solidFill>
                  <a:srgbClr val="333333"/>
                </a:solidFill>
                <a:effectLst/>
                <a:latin typeface="Meiryo UI" panose="020B0604030504040204" pitchFamily="50" charset="-128"/>
                <a:ea typeface="Meiryo UI" panose="020B0604030504040204" pitchFamily="50" charset="-128"/>
                <a:cs typeface="Helvetica" panose="020B0604020202020204" pitchFamily="34" charset="0"/>
              </a:rPr>
              <a:t>が体調不良</a:t>
            </a:r>
            <a:endParaRPr lang="ja-JP" altLang="ja-JP" sz="4000"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（イギリス　新型コロナ入院患者</a:t>
            </a:r>
            <a:r>
              <a:rPr lang="en-US" altLang="ja-JP" sz="2400" dirty="0">
                <a:latin typeface="Meiryo UI" panose="020B0604030504040204" pitchFamily="50" charset="-128"/>
                <a:ea typeface="Meiryo UI" panose="020B0604030504040204" pitchFamily="50" charset="-128"/>
              </a:rPr>
              <a:t>2230</a:t>
            </a:r>
            <a:r>
              <a:rPr lang="ja-JP" altLang="en-US" sz="2400" dirty="0">
                <a:latin typeface="Meiryo UI" panose="020B0604030504040204" pitchFamily="50" charset="-128"/>
                <a:ea typeface="Meiryo UI" panose="020B0604030504040204" pitchFamily="50" charset="-128"/>
              </a:rPr>
              <a:t>名の追跡調査</a:t>
            </a:r>
            <a:r>
              <a:rPr lang="en-US" altLang="ja-JP" sz="2400" dirty="0">
                <a:latin typeface="Meiryo UI" panose="020B0604030504040204" pitchFamily="50" charset="-128"/>
                <a:ea typeface="Meiryo UI" panose="020B0604030504040204" pitchFamily="50" charset="-128"/>
              </a:rPr>
              <a:t>)</a:t>
            </a:r>
          </a:p>
        </p:txBody>
      </p:sp>
      <p:graphicFrame>
        <p:nvGraphicFramePr>
          <p:cNvPr id="11" name="表 11">
            <a:extLst>
              <a:ext uri="{FF2B5EF4-FFF2-40B4-BE49-F238E27FC236}">
                <a16:creationId xmlns:a16="http://schemas.microsoft.com/office/drawing/2014/main" id="{2C1798F8-B2B7-4FCC-B7A2-F85A5CF56E7D}"/>
              </a:ext>
            </a:extLst>
          </p:cNvPr>
          <p:cNvGraphicFramePr>
            <a:graphicFrameLocks noGrp="1"/>
          </p:cNvGraphicFramePr>
          <p:nvPr>
            <p:extLst>
              <p:ext uri="{D42A27DB-BD31-4B8C-83A1-F6EECF244321}">
                <p14:modId xmlns:p14="http://schemas.microsoft.com/office/powerpoint/2010/main" val="1436393476"/>
              </p:ext>
            </p:extLst>
          </p:nvPr>
        </p:nvGraphicFramePr>
        <p:xfrm>
          <a:off x="1524000" y="2926080"/>
          <a:ext cx="6705600" cy="192024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1604462995"/>
                    </a:ext>
                  </a:extLst>
                </a:gridCol>
                <a:gridCol w="3352800">
                  <a:extLst>
                    <a:ext uri="{9D8B030D-6E8A-4147-A177-3AD203B41FA5}">
                      <a16:colId xmlns:a16="http://schemas.microsoft.com/office/drawing/2014/main" val="1868595238"/>
                    </a:ext>
                  </a:extLst>
                </a:gridCol>
              </a:tblGrid>
              <a:tr h="370840">
                <a:tc>
                  <a:txBody>
                    <a:bodyPr/>
                    <a:lstStyle/>
                    <a:p>
                      <a:pPr algn="ctr"/>
                      <a:r>
                        <a:rPr kumimoji="1" lang="ja-JP" altLang="en-US" sz="3600" dirty="0">
                          <a:latin typeface="Meiryo UI" panose="020B0604030504040204" pitchFamily="50" charset="-128"/>
                          <a:ea typeface="Meiryo UI" panose="020B0604030504040204" pitchFamily="50" charset="-128"/>
                        </a:rPr>
                        <a:t>退院から</a:t>
                      </a:r>
                    </a:p>
                  </a:txBody>
                  <a:tcPr/>
                </a:tc>
                <a:tc>
                  <a:txBody>
                    <a:bodyPr/>
                    <a:lstStyle/>
                    <a:p>
                      <a:pPr algn="ctr"/>
                      <a:r>
                        <a:rPr kumimoji="1" lang="ja-JP" altLang="en-US" sz="3600" dirty="0">
                          <a:latin typeface="Meiryo UI" panose="020B0604030504040204" pitchFamily="50" charset="-128"/>
                          <a:ea typeface="Meiryo UI" panose="020B0604030504040204" pitchFamily="50" charset="-128"/>
                        </a:rPr>
                        <a:t>体調回復者</a:t>
                      </a:r>
                    </a:p>
                  </a:txBody>
                  <a:tcPr/>
                </a:tc>
                <a:extLst>
                  <a:ext uri="{0D108BD9-81ED-4DB2-BD59-A6C34878D82A}">
                    <a16:rowId xmlns:a16="http://schemas.microsoft.com/office/drawing/2014/main" val="4070639788"/>
                  </a:ext>
                </a:extLst>
              </a:tr>
              <a:tr h="370840">
                <a:tc>
                  <a:txBody>
                    <a:bodyPr/>
                    <a:lstStyle/>
                    <a:p>
                      <a:pPr algn="ctr"/>
                      <a:r>
                        <a:rPr kumimoji="1" lang="en-US" altLang="ja-JP" sz="3600" dirty="0">
                          <a:latin typeface="Meiryo UI" panose="020B0604030504040204" pitchFamily="50" charset="-128"/>
                          <a:ea typeface="Meiryo UI" panose="020B0604030504040204" pitchFamily="50" charset="-128"/>
                        </a:rPr>
                        <a:t>5</a:t>
                      </a:r>
                      <a:r>
                        <a:rPr kumimoji="1" lang="ja-JP" altLang="en-US" sz="3600" dirty="0">
                          <a:latin typeface="Meiryo UI" panose="020B0604030504040204" pitchFamily="50" charset="-128"/>
                          <a:ea typeface="Meiryo UI" panose="020B0604030504040204" pitchFamily="50" charset="-128"/>
                        </a:rPr>
                        <a:t>か月後</a:t>
                      </a:r>
                    </a:p>
                  </a:txBody>
                  <a:tcPr/>
                </a:tc>
                <a:tc>
                  <a:txBody>
                    <a:bodyPr/>
                    <a:lstStyle/>
                    <a:p>
                      <a:pPr algn="ctr"/>
                      <a:r>
                        <a:rPr kumimoji="1" lang="en-US" altLang="ja-JP" sz="3600" dirty="0">
                          <a:latin typeface="Meiryo UI" panose="020B0604030504040204" pitchFamily="50" charset="-128"/>
                          <a:ea typeface="Meiryo UI" panose="020B0604030504040204" pitchFamily="50" charset="-128"/>
                        </a:rPr>
                        <a:t>  25%</a:t>
                      </a:r>
                      <a:r>
                        <a:rPr kumimoji="1" lang="ja-JP" altLang="en-US" sz="360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21948541"/>
                  </a:ext>
                </a:extLst>
              </a:tr>
              <a:tr h="370840">
                <a:tc>
                  <a:txBody>
                    <a:bodyPr/>
                    <a:lstStyle/>
                    <a:p>
                      <a:pPr algn="ctr"/>
                      <a:r>
                        <a:rPr kumimoji="1" lang="en-US" altLang="ja-JP" sz="3600" dirty="0">
                          <a:latin typeface="Meiryo UI" panose="020B0604030504040204" pitchFamily="50" charset="-128"/>
                          <a:ea typeface="Meiryo UI" panose="020B0604030504040204" pitchFamily="50" charset="-128"/>
                        </a:rPr>
                        <a:t>12</a:t>
                      </a:r>
                      <a:r>
                        <a:rPr kumimoji="1" lang="ja-JP" altLang="en-US" sz="3600" dirty="0">
                          <a:latin typeface="Meiryo UI" panose="020B0604030504040204" pitchFamily="50" charset="-128"/>
                          <a:ea typeface="Meiryo UI" panose="020B0604030504040204" pitchFamily="50" charset="-128"/>
                        </a:rPr>
                        <a:t>か月後</a:t>
                      </a:r>
                    </a:p>
                  </a:txBody>
                  <a:tcPr/>
                </a:tc>
                <a:tc>
                  <a:txBody>
                    <a:bodyPr/>
                    <a:lstStyle/>
                    <a:p>
                      <a:pPr algn="ctr"/>
                      <a:r>
                        <a:rPr kumimoji="1" lang="en-US" altLang="ja-JP" sz="3600" dirty="0">
                          <a:latin typeface="Meiryo UI" panose="020B0604030504040204" pitchFamily="50" charset="-128"/>
                          <a:ea typeface="Meiryo UI" panose="020B0604030504040204" pitchFamily="50" charset="-128"/>
                        </a:rPr>
                        <a:t>30%</a:t>
                      </a:r>
                      <a:endParaRPr kumimoji="1" lang="ja-JP" altLang="en-US" sz="3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9478785"/>
                  </a:ext>
                </a:extLst>
              </a:tr>
            </a:tbl>
          </a:graphicData>
        </a:graphic>
      </p:graphicFrame>
      <p:sp>
        <p:nvSpPr>
          <p:cNvPr id="15" name="テキスト ボックス 14">
            <a:extLst>
              <a:ext uri="{FF2B5EF4-FFF2-40B4-BE49-F238E27FC236}">
                <a16:creationId xmlns:a16="http://schemas.microsoft.com/office/drawing/2014/main" id="{80AF0950-2A22-4195-BC92-1A637AC547A8}"/>
              </a:ext>
            </a:extLst>
          </p:cNvPr>
          <p:cNvSpPr txBox="1"/>
          <p:nvPr/>
        </p:nvSpPr>
        <p:spPr>
          <a:xfrm>
            <a:off x="1828800" y="5113853"/>
            <a:ext cx="6858000" cy="830997"/>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＊症状の自己評価：軽い</a:t>
            </a:r>
            <a:r>
              <a:rPr lang="en-US" altLang="ja-JP" sz="2400" dirty="0">
                <a:latin typeface="Meiryo UI" panose="020B0604030504040204" pitchFamily="50" charset="-128"/>
                <a:ea typeface="Meiryo UI" panose="020B0604030504040204" pitchFamily="50" charset="-128"/>
              </a:rPr>
              <a:t>39%</a:t>
            </a:r>
            <a:r>
              <a:rPr lang="ja-JP" altLang="en-US" sz="2400" dirty="0">
                <a:latin typeface="Meiryo UI" panose="020B0604030504040204" pitchFamily="50" charset="-128"/>
                <a:ea typeface="Meiryo UI" panose="020B0604030504040204" pitchFamily="50" charset="-128"/>
              </a:rPr>
              <a:t>、中くらい</a:t>
            </a:r>
            <a:r>
              <a:rPr lang="en-US" altLang="ja-JP" sz="2400" dirty="0">
                <a:latin typeface="Meiryo UI" panose="020B0604030504040204" pitchFamily="50" charset="-128"/>
                <a:ea typeface="Meiryo UI" panose="020B0604030504040204" pitchFamily="50" charset="-128"/>
              </a:rPr>
              <a:t>11%</a:t>
            </a:r>
            <a:r>
              <a:rPr lang="ja-JP" altLang="en-US" sz="2400" dirty="0">
                <a:latin typeface="Meiryo UI" panose="020B0604030504040204" pitchFamily="50" charset="-128"/>
                <a:ea typeface="Meiryo UI" panose="020B0604030504040204" pitchFamily="50" charset="-128"/>
              </a:rPr>
              <a:t>、重い</a:t>
            </a:r>
            <a:r>
              <a:rPr lang="en-US" altLang="ja-JP" sz="2400" dirty="0">
                <a:latin typeface="Meiryo UI" panose="020B0604030504040204" pitchFamily="50" charset="-128"/>
                <a:ea typeface="Meiryo UI" panose="020B0604030504040204" pitchFamily="50" charset="-128"/>
              </a:rPr>
              <a:t>30%</a:t>
            </a:r>
            <a:r>
              <a:rPr lang="ja-JP" altLang="en-US" sz="2400" dirty="0">
                <a:latin typeface="Meiryo UI" panose="020B0604030504040204" pitchFamily="50" charset="-128"/>
                <a:ea typeface="Meiryo UI" panose="020B0604030504040204" pitchFamily="50" charset="-128"/>
              </a:rPr>
              <a:t>、とても重い</a:t>
            </a: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5024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F4D71A-E6B2-43C3-A9BF-6E9172E55497}"/>
              </a:ext>
            </a:extLst>
          </p:cNvPr>
          <p:cNvSpPr txBox="1"/>
          <p:nvPr/>
        </p:nvSpPr>
        <p:spPr>
          <a:xfrm>
            <a:off x="228600" y="457200"/>
            <a:ext cx="9677400" cy="1569660"/>
          </a:xfrm>
          <a:prstGeom prst="rect">
            <a:avLst/>
          </a:prstGeom>
          <a:solidFill>
            <a:srgbClr val="FFFF00"/>
          </a:solidFill>
        </p:spPr>
        <p:txBody>
          <a:bodyPr wrap="square">
            <a:spAutoFit/>
          </a:bodyPr>
          <a:lstStyle/>
          <a:p>
            <a:pPr algn="ctr">
              <a:spcAft>
                <a:spcPts val="2100"/>
              </a:spcAft>
            </a:pPr>
            <a:r>
              <a:rPr lang="en-US" altLang="ja-JP" sz="3200" dirty="0">
                <a:effectLst/>
                <a:latin typeface="Meiryo UI" panose="020B0604030504040204" pitchFamily="50" charset="-128"/>
                <a:ea typeface="Meiryo UI" panose="020B0604030504040204" pitchFamily="50" charset="-128"/>
                <a:cs typeface="ＭＳ Ｐゴシック" panose="020B0600070205080204" pitchFamily="50" charset="-128"/>
              </a:rPr>
              <a:t>ICU</a:t>
            </a:r>
            <a:r>
              <a:rPr lang="ja-JP" altLang="ja-JP" sz="3200" dirty="0">
                <a:effectLst/>
                <a:latin typeface="Meiryo UI" panose="020B0604030504040204" pitchFamily="50" charset="-128"/>
                <a:ea typeface="Meiryo UI" panose="020B0604030504040204" pitchFamily="50" charset="-128"/>
                <a:cs typeface="ＭＳ Ｐゴシック" panose="020B0600070205080204" pitchFamily="50" charset="-128"/>
              </a:rPr>
              <a:t>治療から生還した</a:t>
            </a:r>
            <a:r>
              <a:rPr lang="ja-JP" altLang="en-US" sz="3200" dirty="0">
                <a:effectLst/>
                <a:latin typeface="Meiryo UI" panose="020B0604030504040204" pitchFamily="50" charset="-128"/>
                <a:ea typeface="Meiryo UI" panose="020B0604030504040204" pitchFamily="50" charset="-128"/>
                <a:cs typeface="ＭＳ Ｐゴシック" panose="020B0600070205080204" pitchFamily="50" charset="-128"/>
              </a:rPr>
              <a:t>コロナサバイバー</a:t>
            </a:r>
            <a:r>
              <a:rPr lang="ja-JP" altLang="ja-JP" sz="3200" dirty="0">
                <a:effectLst/>
                <a:latin typeface="Meiryo UI" panose="020B0604030504040204" pitchFamily="50" charset="-128"/>
                <a:ea typeface="Meiryo UI" panose="020B0604030504040204" pitchFamily="50" charset="-128"/>
                <a:cs typeface="ＭＳ Ｐゴシック" panose="020B0600070205080204" pitchFamily="50" charset="-128"/>
              </a:rPr>
              <a:t>の</a:t>
            </a:r>
            <a:r>
              <a:rPr lang="en-US" altLang="ja-JP" sz="3200" dirty="0">
                <a:effectLst/>
                <a:latin typeface="Meiryo UI" panose="020B0604030504040204" pitchFamily="50" charset="-128"/>
                <a:ea typeface="Meiryo UI" panose="020B0604030504040204" pitchFamily="50" charset="-128"/>
                <a:cs typeface="ＭＳ Ｐゴシック" panose="020B0600070205080204" pitchFamily="50" charset="-128"/>
              </a:rPr>
              <a:t>1</a:t>
            </a:r>
            <a:r>
              <a:rPr lang="ja-JP" altLang="ja-JP" sz="3200" dirty="0">
                <a:effectLst/>
                <a:latin typeface="Meiryo UI" panose="020B0604030504040204" pitchFamily="50" charset="-128"/>
                <a:ea typeface="Meiryo UI" panose="020B0604030504040204" pitchFamily="50" charset="-128"/>
                <a:cs typeface="ＭＳ Ｐゴシック" panose="020B0600070205080204" pitchFamily="50" charset="-128"/>
              </a:rPr>
              <a:t>年後の状態</a:t>
            </a:r>
            <a:endParaRPr lang="en-US" altLang="ja-JP" sz="3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spcAft>
                <a:spcPts val="2100"/>
              </a:spcAft>
            </a:pPr>
            <a:r>
              <a:rPr lang="ja-JP"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 246</a:t>
            </a:r>
            <a:r>
              <a:rPr lang="ja-JP"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名</a:t>
            </a:r>
            <a:r>
              <a:rPr lang="ja-JP" altLang="en-US"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平均年齢</a:t>
            </a:r>
            <a:r>
              <a:rPr lang="en-US"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61.2</a:t>
            </a:r>
            <a:r>
              <a:rPr lang="ja-JP"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才、</a:t>
            </a:r>
            <a:r>
              <a:rPr lang="en-US"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71%</a:t>
            </a:r>
            <a:r>
              <a:rPr lang="ja-JP"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が男性、平均</a:t>
            </a:r>
            <a:r>
              <a:rPr lang="en-US"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ICU</a:t>
            </a:r>
            <a:r>
              <a:rPr lang="ja-JP"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滞在期間</a:t>
            </a:r>
            <a:r>
              <a:rPr lang="en-US"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18</a:t>
            </a:r>
            <a:r>
              <a:rPr lang="ja-JP"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日</a:t>
            </a:r>
            <a:r>
              <a:rPr lang="ja-JP" altLang="en-US"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20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spcAft>
                <a:spcPts val="2100"/>
              </a:spcAft>
            </a:pPr>
            <a:endParaRPr lang="ja-JP" altLang="en-US" sz="900" dirty="0"/>
          </a:p>
        </p:txBody>
      </p:sp>
      <p:graphicFrame>
        <p:nvGraphicFramePr>
          <p:cNvPr id="10" name="表 10">
            <a:extLst>
              <a:ext uri="{FF2B5EF4-FFF2-40B4-BE49-F238E27FC236}">
                <a16:creationId xmlns:a16="http://schemas.microsoft.com/office/drawing/2014/main" id="{BE54434E-FC6F-40E4-8591-6FA9D2DCA6DB}"/>
              </a:ext>
            </a:extLst>
          </p:cNvPr>
          <p:cNvGraphicFramePr>
            <a:graphicFrameLocks noGrp="1"/>
          </p:cNvGraphicFramePr>
          <p:nvPr/>
        </p:nvGraphicFramePr>
        <p:xfrm>
          <a:off x="838200" y="2804160"/>
          <a:ext cx="8229600" cy="2529840"/>
        </p:xfrm>
        <a:graphic>
          <a:graphicData uri="http://schemas.openxmlformats.org/drawingml/2006/table">
            <a:tbl>
              <a:tblPr firstRow="1" bandRow="1">
                <a:tableStyleId>{5940675A-B579-460E-94D1-54222C63F5DA}</a:tableStyleId>
              </a:tblPr>
              <a:tblGrid>
                <a:gridCol w="6293224">
                  <a:extLst>
                    <a:ext uri="{9D8B030D-6E8A-4147-A177-3AD203B41FA5}">
                      <a16:colId xmlns:a16="http://schemas.microsoft.com/office/drawing/2014/main" val="2412516809"/>
                    </a:ext>
                  </a:extLst>
                </a:gridCol>
                <a:gridCol w="1936376">
                  <a:extLst>
                    <a:ext uri="{9D8B030D-6E8A-4147-A177-3AD203B41FA5}">
                      <a16:colId xmlns:a16="http://schemas.microsoft.com/office/drawing/2014/main" val="1251451673"/>
                    </a:ext>
                  </a:extLst>
                </a:gridCol>
              </a:tblGrid>
              <a:tr h="370840">
                <a:tc>
                  <a:txBody>
                    <a:bodyPr/>
                    <a:lstStyle/>
                    <a:p>
                      <a:pPr algn="ctr"/>
                      <a:r>
                        <a:rPr kumimoji="1" lang="ja-JP" altLang="en-US" sz="3200" dirty="0">
                          <a:latin typeface="Meiryo UI" panose="020B0604030504040204" pitchFamily="50" charset="-128"/>
                          <a:ea typeface="Meiryo UI" panose="020B0604030504040204" pitchFamily="50" charset="-128"/>
                        </a:rPr>
                        <a:t>身体症状</a:t>
                      </a:r>
                      <a:endParaRPr kumimoji="1" lang="en-US" altLang="ja-JP" sz="3200" dirty="0">
                        <a:latin typeface="Meiryo UI" panose="020B0604030504040204" pitchFamily="50" charset="-128"/>
                        <a:ea typeface="Meiryo UI" panose="020B0604030504040204" pitchFamily="50" charset="-128"/>
                      </a:endParaRPr>
                    </a:p>
                    <a:p>
                      <a:pPr algn="ctr"/>
                      <a:r>
                        <a:rPr kumimoji="1" lang="ja-JP" altLang="en-US" sz="2800" dirty="0">
                          <a:latin typeface="Meiryo UI" panose="020B0604030504040204" pitchFamily="50" charset="-128"/>
                          <a:ea typeface="Meiryo UI" panose="020B0604030504040204" pitchFamily="50" charset="-128"/>
                        </a:rPr>
                        <a:t>（倦怠感、関節痛・筋肉痛など）</a:t>
                      </a:r>
                    </a:p>
                  </a:txBody>
                  <a:tcPr anchor="ctr"/>
                </a:tc>
                <a:tc>
                  <a:txBody>
                    <a:bodyPr/>
                    <a:lstStyle/>
                    <a:p>
                      <a:pPr algn="ctr"/>
                      <a:r>
                        <a:rPr kumimoji="1" lang="en-US" altLang="ja-JP" sz="3200" dirty="0">
                          <a:latin typeface="Meiryo UI" panose="020B0604030504040204" pitchFamily="50" charset="-128"/>
                          <a:ea typeface="Meiryo UI" panose="020B0604030504040204" pitchFamily="50" charset="-128"/>
                        </a:rPr>
                        <a:t>74.3%</a:t>
                      </a:r>
                      <a:endParaRPr kumimoji="1" lang="ja-JP" altLang="en-US" sz="3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83017534"/>
                  </a:ext>
                </a:extLst>
              </a:tr>
              <a:tr h="370840">
                <a:tc>
                  <a:txBody>
                    <a:bodyPr/>
                    <a:lstStyle/>
                    <a:p>
                      <a:pPr algn="ctr"/>
                      <a:r>
                        <a:rPr kumimoji="1" lang="ja-JP" altLang="en-US" sz="3200" dirty="0">
                          <a:latin typeface="Meiryo UI" panose="020B0604030504040204" pitchFamily="50" charset="-128"/>
                          <a:ea typeface="Meiryo UI" panose="020B0604030504040204" pitchFamily="50" charset="-128"/>
                        </a:rPr>
                        <a:t>精神症状</a:t>
                      </a:r>
                      <a:endParaRPr kumimoji="1" lang="en-US" altLang="ja-JP" sz="32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（不安・うつ）</a:t>
                      </a:r>
                      <a:endParaRPr kumimoji="1" lang="ja-JP" altLang="en-US" sz="28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3200" dirty="0">
                          <a:latin typeface="Meiryo UI" panose="020B0604030504040204" pitchFamily="50" charset="-128"/>
                          <a:ea typeface="Meiryo UI" panose="020B0604030504040204" pitchFamily="50" charset="-128"/>
                        </a:rPr>
                        <a:t>26.2%</a:t>
                      </a:r>
                      <a:endParaRPr kumimoji="1" lang="ja-JP" altLang="en-US" sz="3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62402555"/>
                  </a:ext>
                </a:extLst>
              </a:tr>
              <a:tr h="370840">
                <a:tc>
                  <a:txBody>
                    <a:bodyPr/>
                    <a:lstStyle/>
                    <a:p>
                      <a:pPr algn="ctr"/>
                      <a:r>
                        <a:rPr kumimoji="1" lang="ja-JP" altLang="en-US" sz="3200" dirty="0">
                          <a:latin typeface="Meiryo UI" panose="020B0604030504040204" pitchFamily="50" charset="-128"/>
                          <a:ea typeface="Meiryo UI" panose="020B0604030504040204" pitchFamily="50" charset="-128"/>
                        </a:rPr>
                        <a:t>認知機能低下</a:t>
                      </a:r>
                    </a:p>
                  </a:txBody>
                  <a:tcPr anchor="ctr"/>
                </a:tc>
                <a:tc>
                  <a:txBody>
                    <a:bodyPr/>
                    <a:lstStyle/>
                    <a:p>
                      <a:pPr algn="ctr"/>
                      <a:r>
                        <a:rPr kumimoji="1" lang="en-US" altLang="ja-JP" sz="3200" dirty="0">
                          <a:latin typeface="Meiryo UI" panose="020B0604030504040204" pitchFamily="50" charset="-128"/>
                          <a:ea typeface="Meiryo UI" panose="020B0604030504040204" pitchFamily="50" charset="-128"/>
                        </a:rPr>
                        <a:t>16.2%</a:t>
                      </a:r>
                      <a:endParaRPr kumimoji="1" lang="ja-JP" altLang="en-US" sz="3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48232208"/>
                  </a:ext>
                </a:extLst>
              </a:tr>
            </a:tbl>
          </a:graphicData>
        </a:graphic>
      </p:graphicFrame>
      <p:sp>
        <p:nvSpPr>
          <p:cNvPr id="14" name="テキスト ボックス 13">
            <a:extLst>
              <a:ext uri="{FF2B5EF4-FFF2-40B4-BE49-F238E27FC236}">
                <a16:creationId xmlns:a16="http://schemas.microsoft.com/office/drawing/2014/main" id="{C2C079CE-78FA-4F6E-B3BB-6B3B9D85BC3F}"/>
              </a:ext>
            </a:extLst>
          </p:cNvPr>
          <p:cNvSpPr txBox="1"/>
          <p:nvPr/>
        </p:nvSpPr>
        <p:spPr>
          <a:xfrm>
            <a:off x="239486" y="6361093"/>
            <a:ext cx="9296400" cy="1077218"/>
          </a:xfrm>
          <a:prstGeom prst="rect">
            <a:avLst/>
          </a:prstGeom>
          <a:noFill/>
        </p:spPr>
        <p:txBody>
          <a:bodyPr wrap="square">
            <a:spAutoFit/>
          </a:bodyPr>
          <a:lstStyle/>
          <a:p>
            <a:pPr>
              <a:spcAft>
                <a:spcPts val="2100"/>
              </a:spcAft>
            </a:pPr>
            <a:r>
              <a:rPr lang="en-US" altLang="ja-JP" sz="1600" dirty="0" err="1">
                <a:effectLst/>
                <a:latin typeface="Meiryo UI" panose="020B0604030504040204" pitchFamily="50" charset="-128"/>
                <a:ea typeface="Meiryo UI" panose="020B0604030504040204" pitchFamily="50" charset="-128"/>
                <a:cs typeface="ＭＳ Ｐゴシック" panose="020B0600070205080204" pitchFamily="50" charset="-128"/>
              </a:rPr>
              <a:t>Heesakkers</a:t>
            </a:r>
            <a:r>
              <a:rPr lang="en-US" altLang="ja-JP" sz="1600" dirty="0">
                <a:effectLst/>
                <a:latin typeface="Meiryo UI" panose="020B0604030504040204" pitchFamily="50" charset="-128"/>
                <a:ea typeface="Meiryo UI" panose="020B0604030504040204" pitchFamily="50" charset="-128"/>
                <a:cs typeface="ＭＳ Ｐゴシック" panose="020B0600070205080204" pitchFamily="50" charset="-128"/>
              </a:rPr>
              <a:t> H</a:t>
            </a:r>
            <a:r>
              <a:rPr lang="ja-JP" altLang="ja-JP" sz="16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dirty="0">
                <a:effectLst/>
                <a:latin typeface="Meiryo UI" panose="020B0604030504040204" pitchFamily="50" charset="-128"/>
                <a:ea typeface="Meiryo UI" panose="020B0604030504040204" pitchFamily="50" charset="-128"/>
                <a:cs typeface="ＭＳ Ｐゴシック" panose="020B0600070205080204" pitchFamily="50" charset="-128"/>
              </a:rPr>
              <a:t>Radboud University Medical Center, Radboud Institute for Health Sciences, Department Intensive Care, Nijmegen, the Netherlands.</a:t>
            </a:r>
            <a:r>
              <a:rPr lang="ja-JP" altLang="ja-JP" sz="16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dirty="0">
                <a:effectLst/>
                <a:latin typeface="Meiryo UI" panose="020B0604030504040204" pitchFamily="50" charset="-128"/>
                <a:ea typeface="Meiryo UI" panose="020B0604030504040204" pitchFamily="50" charset="-128"/>
                <a:cs typeface="ＭＳ Ｐゴシック" panose="020B0600070205080204" pitchFamily="50" charset="-128"/>
              </a:rPr>
              <a:t>et al. Clinical Outcomes Among Patients With 1-Year Survival Following Intensive Care Unit Treatment for COVID-19. JAMA. 2022 Jan 24. </a:t>
            </a:r>
            <a:r>
              <a:rPr lang="en-US" altLang="ja-JP" sz="1600" dirty="0" err="1">
                <a:effectLst/>
                <a:latin typeface="Meiryo UI" panose="020B0604030504040204" pitchFamily="50" charset="-128"/>
                <a:ea typeface="Meiryo UI" panose="020B0604030504040204" pitchFamily="50" charset="-128"/>
                <a:cs typeface="ＭＳ Ｐゴシック" panose="020B0600070205080204" pitchFamily="50" charset="-128"/>
              </a:rPr>
              <a:t>doi</a:t>
            </a:r>
            <a:r>
              <a:rPr lang="en-US" altLang="ja-JP" sz="1600" dirty="0">
                <a:effectLst/>
                <a:latin typeface="Meiryo UI" panose="020B0604030504040204" pitchFamily="50" charset="-128"/>
                <a:ea typeface="Meiryo UI" panose="020B0604030504040204" pitchFamily="50" charset="-128"/>
                <a:cs typeface="ＭＳ Ｐゴシック" panose="020B0600070205080204" pitchFamily="50" charset="-128"/>
              </a:rPr>
              <a:t>: 10.1001/jama.2022.0040. </a:t>
            </a:r>
            <a:r>
              <a:rPr lang="en-US" altLang="ja-JP" sz="1600" dirty="0" err="1">
                <a:effectLst/>
                <a:latin typeface="Meiryo UI" panose="020B0604030504040204" pitchFamily="50" charset="-128"/>
                <a:ea typeface="Meiryo UI" panose="020B0604030504040204" pitchFamily="50" charset="-128"/>
                <a:cs typeface="ＭＳ Ｐゴシック" panose="020B0600070205080204" pitchFamily="50" charset="-128"/>
              </a:rPr>
              <a:t>Epub</a:t>
            </a:r>
            <a:r>
              <a:rPr lang="en-US" altLang="ja-JP" sz="1600" dirty="0">
                <a:effectLst/>
                <a:latin typeface="Meiryo UI" panose="020B0604030504040204" pitchFamily="50" charset="-128"/>
                <a:ea typeface="Meiryo UI" panose="020B0604030504040204" pitchFamily="50" charset="-128"/>
                <a:cs typeface="ＭＳ Ｐゴシック" panose="020B0600070205080204" pitchFamily="50" charset="-128"/>
              </a:rPr>
              <a:t> ahead of print. PMID: 35072716.</a:t>
            </a:r>
          </a:p>
        </p:txBody>
      </p:sp>
    </p:spTree>
    <p:extLst>
      <p:ext uri="{BB962C8B-B14F-4D97-AF65-F5344CB8AC3E}">
        <p14:creationId xmlns:p14="http://schemas.microsoft.com/office/powerpoint/2010/main" val="3176967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B3B23EC-5481-4D93-9F8E-D70D160DAA5F}"/>
              </a:ext>
            </a:extLst>
          </p:cNvPr>
          <p:cNvSpPr txBox="1"/>
          <p:nvPr/>
        </p:nvSpPr>
        <p:spPr>
          <a:xfrm>
            <a:off x="457200" y="381000"/>
            <a:ext cx="9220200" cy="1346522"/>
          </a:xfrm>
          <a:prstGeom prst="rect">
            <a:avLst/>
          </a:prstGeom>
          <a:solidFill>
            <a:srgbClr val="FFFF00"/>
          </a:solidFill>
        </p:spPr>
        <p:txBody>
          <a:bodyPr wrap="square">
            <a:spAutoFit/>
          </a:bodyPr>
          <a:lstStyle/>
          <a:p>
            <a:pPr algn="ctr">
              <a:spcAft>
                <a:spcPts val="2100"/>
              </a:spcAft>
            </a:pPr>
            <a:r>
              <a:rPr lang="ja-JP" altLang="ja-JP" sz="36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ワクチン</a:t>
            </a:r>
            <a:r>
              <a:rPr lang="ja-JP" altLang="en-US" sz="3600" dirty="0">
                <a:solidFill>
                  <a:srgbClr val="212121"/>
                </a:solidFill>
                <a:latin typeface="Meiryo UI" panose="020B0604030504040204" pitchFamily="50" charset="-128"/>
                <a:ea typeface="Meiryo UI" panose="020B0604030504040204" pitchFamily="50" charset="-128"/>
                <a:cs typeface="ＭＳ Ｐゴシック" panose="020B0600070205080204" pitchFamily="50" charset="-128"/>
              </a:rPr>
              <a:t>接種で</a:t>
            </a:r>
            <a:r>
              <a:rPr lang="ja-JP" altLang="ja-JP" sz="36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ロングコロナが</a:t>
            </a:r>
            <a:r>
              <a:rPr lang="en-US" altLang="ja-JP" sz="36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1/2</a:t>
            </a:r>
            <a:r>
              <a:rPr lang="ja-JP" altLang="en-US" sz="36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36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1/3</a:t>
            </a:r>
            <a:r>
              <a:rPr lang="ja-JP" altLang="en-US" sz="36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になる</a:t>
            </a:r>
            <a:r>
              <a:rPr lang="ja-JP" altLang="ja-JP" sz="36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36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ctr">
              <a:spcAft>
                <a:spcPts val="2100"/>
              </a:spcAft>
            </a:pPr>
            <a:r>
              <a:rPr lang="ja-JP" altLang="ja-JP" sz="2800" dirty="0">
                <a:solidFill>
                  <a:srgbClr val="212121"/>
                </a:solidFill>
                <a:effectLst/>
                <a:latin typeface="Meiryo UI" panose="020B0604030504040204" pitchFamily="50" charset="-128"/>
                <a:ea typeface="Meiryo UI" panose="020B0604030504040204" pitchFamily="50" charset="-128"/>
                <a:cs typeface="ＭＳ Ｐゴシック" panose="020B0600070205080204" pitchFamily="50" charset="-128"/>
              </a:rPr>
              <a:t>イスラエルデータ</a:t>
            </a:r>
            <a:endParaRPr lang="ja-JP" altLang="ja-JP" sz="28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DB708143-2ED1-44CA-A328-A3A60FFC447D}"/>
              </a:ext>
            </a:extLst>
          </p:cNvPr>
          <p:cNvSpPr txBox="1"/>
          <p:nvPr/>
        </p:nvSpPr>
        <p:spPr>
          <a:xfrm>
            <a:off x="304800" y="6973669"/>
            <a:ext cx="9525000" cy="646331"/>
          </a:xfrm>
          <a:prstGeom prst="rect">
            <a:avLst/>
          </a:prstGeom>
          <a:noFill/>
        </p:spPr>
        <p:txBody>
          <a:bodyPr wrap="square">
            <a:spAutoFit/>
          </a:bodyPr>
          <a:lstStyle/>
          <a:p>
            <a:r>
              <a:rPr lang="en-US" altLang="ja-JP" dirty="0" err="1"/>
              <a:t>Kreier</a:t>
            </a:r>
            <a:r>
              <a:rPr lang="en-US" altLang="ja-JP" dirty="0"/>
              <a:t> F. Long-COVID symptoms less likely in vaccinated people, Israeli data say. Nature. 2022 Jan 25. </a:t>
            </a:r>
            <a:r>
              <a:rPr lang="en-US" altLang="ja-JP" dirty="0" err="1"/>
              <a:t>doi</a:t>
            </a:r>
            <a:r>
              <a:rPr lang="en-US" altLang="ja-JP" dirty="0"/>
              <a:t>: 10.1038/d41586-022-00177-5. </a:t>
            </a:r>
            <a:r>
              <a:rPr lang="en-US" altLang="ja-JP" dirty="0" err="1"/>
              <a:t>Epub</a:t>
            </a:r>
            <a:r>
              <a:rPr lang="en-US" altLang="ja-JP" dirty="0"/>
              <a:t> ahead of print. PMID: 35079170.</a:t>
            </a:r>
          </a:p>
        </p:txBody>
      </p:sp>
      <p:sp>
        <p:nvSpPr>
          <p:cNvPr id="14" name="正方形/長方形 13">
            <a:extLst>
              <a:ext uri="{FF2B5EF4-FFF2-40B4-BE49-F238E27FC236}">
                <a16:creationId xmlns:a16="http://schemas.microsoft.com/office/drawing/2014/main" id="{8D141B5D-13A1-4219-A329-210773FD781D}"/>
              </a:ext>
            </a:extLst>
          </p:cNvPr>
          <p:cNvSpPr/>
          <p:nvPr/>
        </p:nvSpPr>
        <p:spPr bwMode="auto">
          <a:xfrm>
            <a:off x="2239122" y="3221540"/>
            <a:ext cx="1140091" cy="2700923"/>
          </a:xfrm>
          <a:prstGeom prst="rect">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solidFill>
                <a:prstClr val="black"/>
              </a:solidFill>
              <a:ea typeface="游ゴシック" panose="020B0400000000000000" pitchFamily="50" charset="-128"/>
            </a:endParaRPr>
          </a:p>
        </p:txBody>
      </p:sp>
      <p:sp>
        <p:nvSpPr>
          <p:cNvPr id="15" name="正方形/長方形 14">
            <a:extLst>
              <a:ext uri="{FF2B5EF4-FFF2-40B4-BE49-F238E27FC236}">
                <a16:creationId xmlns:a16="http://schemas.microsoft.com/office/drawing/2014/main" id="{BCABBE01-B559-4C50-9DB2-62FEB0CD3DB3}"/>
              </a:ext>
            </a:extLst>
          </p:cNvPr>
          <p:cNvSpPr/>
          <p:nvPr/>
        </p:nvSpPr>
        <p:spPr bwMode="auto">
          <a:xfrm>
            <a:off x="3855679" y="4615866"/>
            <a:ext cx="1243930" cy="1293210"/>
          </a:xfrm>
          <a:prstGeom prst="rect">
            <a:avLst/>
          </a:prstGeom>
          <a:solidFill>
            <a:srgbClr val="C4FCF7"/>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ea typeface="游ゴシック" panose="020B0400000000000000" pitchFamily="50" charset="-128"/>
            </a:endParaRPr>
          </a:p>
        </p:txBody>
      </p:sp>
      <p:cxnSp>
        <p:nvCxnSpPr>
          <p:cNvPr id="16" name="直線コネクタ 15">
            <a:extLst>
              <a:ext uri="{FF2B5EF4-FFF2-40B4-BE49-F238E27FC236}">
                <a16:creationId xmlns:a16="http://schemas.microsoft.com/office/drawing/2014/main" id="{EF2F1AAD-C954-401C-BE31-DB218499BF5C}"/>
              </a:ext>
            </a:extLst>
          </p:cNvPr>
          <p:cNvCxnSpPr>
            <a:cxnSpLocks/>
          </p:cNvCxnSpPr>
          <p:nvPr/>
        </p:nvCxnSpPr>
        <p:spPr bwMode="auto">
          <a:xfrm>
            <a:off x="1672789" y="5922460"/>
            <a:ext cx="7776011"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テキスト ボックス 16">
            <a:extLst>
              <a:ext uri="{FF2B5EF4-FFF2-40B4-BE49-F238E27FC236}">
                <a16:creationId xmlns:a16="http://schemas.microsoft.com/office/drawing/2014/main" id="{9379CF78-44E0-47FC-8F86-83430D16E94D}"/>
              </a:ext>
            </a:extLst>
          </p:cNvPr>
          <p:cNvSpPr txBox="1"/>
          <p:nvPr/>
        </p:nvSpPr>
        <p:spPr>
          <a:xfrm>
            <a:off x="3937670" y="4953000"/>
            <a:ext cx="1091530" cy="552459"/>
          </a:xfrm>
          <a:prstGeom prst="rect">
            <a:avLst/>
          </a:prstGeom>
          <a:solidFill>
            <a:srgbClr val="C4FCF7"/>
          </a:solidFill>
          <a:ln w="28575">
            <a:noFill/>
          </a:ln>
        </p:spPr>
        <p:txBody>
          <a:bodyPr wrap="square">
            <a:spAutoFit/>
          </a:bodyPr>
          <a:lstStyle/>
          <a:p>
            <a:pPr algn="ctr" defTabSz="488155"/>
            <a:r>
              <a:rPr lang="en-US" altLang="ja-JP" sz="2990" b="1" kern="100" dirty="0">
                <a:latin typeface="游明朝" panose="02020400000000000000" pitchFamily="18" charset="-128"/>
                <a:ea typeface="游明朝" panose="02020400000000000000" pitchFamily="18" charset="-128"/>
                <a:cs typeface="Times New Roman" panose="02020603050405020304" pitchFamily="18" charset="0"/>
              </a:rPr>
              <a:t>0.46</a:t>
            </a:r>
            <a:endParaRPr lang="ja-JP" altLang="ja-JP" sz="2990" b="1"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160AD9C9-2760-45DF-8248-D20C1854C167}"/>
              </a:ext>
            </a:extLst>
          </p:cNvPr>
          <p:cNvSpPr txBox="1"/>
          <p:nvPr/>
        </p:nvSpPr>
        <p:spPr>
          <a:xfrm>
            <a:off x="2334129" y="3321185"/>
            <a:ext cx="950077" cy="552459"/>
          </a:xfrm>
          <a:prstGeom prst="rect">
            <a:avLst/>
          </a:prstGeom>
          <a:solidFill>
            <a:srgbClr val="FF0000"/>
          </a:solidFill>
          <a:ln w="28575">
            <a:noFill/>
          </a:ln>
        </p:spPr>
        <p:txBody>
          <a:bodyPr wrap="square">
            <a:spAutoFit/>
          </a:bodyPr>
          <a:lstStyle/>
          <a:p>
            <a:pPr algn="ctr" defTabSz="488155"/>
            <a:r>
              <a:rPr lang="en-US" altLang="ja-JP" sz="299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rPr>
              <a:t>1.00</a:t>
            </a:r>
            <a:endParaRPr lang="ja-JP" altLang="ja-JP" sz="299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9" name="直線コネクタ 18">
            <a:extLst>
              <a:ext uri="{FF2B5EF4-FFF2-40B4-BE49-F238E27FC236}">
                <a16:creationId xmlns:a16="http://schemas.microsoft.com/office/drawing/2014/main" id="{4EE018AB-726A-463A-99F9-CB5E76BAC8E9}"/>
              </a:ext>
            </a:extLst>
          </p:cNvPr>
          <p:cNvCxnSpPr/>
          <p:nvPr/>
        </p:nvCxnSpPr>
        <p:spPr bwMode="auto">
          <a:xfrm>
            <a:off x="1669074" y="2667000"/>
            <a:ext cx="0" cy="3255461"/>
          </a:xfrm>
          <a:prstGeom prst="line">
            <a:avLst/>
          </a:prstGeom>
          <a:solidFill>
            <a:schemeClr val="accent1"/>
          </a:solidFill>
          <a:ln w="2857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テキスト ボックス 19">
            <a:extLst>
              <a:ext uri="{FF2B5EF4-FFF2-40B4-BE49-F238E27FC236}">
                <a16:creationId xmlns:a16="http://schemas.microsoft.com/office/drawing/2014/main" id="{68E81E06-EE2C-4EAC-9B0A-F6B117A4120D}"/>
              </a:ext>
            </a:extLst>
          </p:cNvPr>
          <p:cNvSpPr txBox="1"/>
          <p:nvPr/>
        </p:nvSpPr>
        <p:spPr>
          <a:xfrm>
            <a:off x="296243" y="2667000"/>
            <a:ext cx="1292662" cy="3468469"/>
          </a:xfrm>
          <a:prstGeom prst="rect">
            <a:avLst/>
          </a:prstGeom>
          <a:noFill/>
        </p:spPr>
        <p:txBody>
          <a:bodyPr vert="eaVert" wrap="square" rtlCol="0">
            <a:spAutoFit/>
          </a:bodyPr>
          <a:lstStyle/>
          <a:p>
            <a:r>
              <a:rPr kumimoji="1" lang="ja-JP" altLang="en-US" sz="2400" dirty="0"/>
              <a:t>ワクチン未接種者と比べた接種者のロングコロナ症状発生率</a:t>
            </a:r>
          </a:p>
        </p:txBody>
      </p:sp>
      <p:sp>
        <p:nvSpPr>
          <p:cNvPr id="21" name="テキスト ボックス 20">
            <a:extLst>
              <a:ext uri="{FF2B5EF4-FFF2-40B4-BE49-F238E27FC236}">
                <a16:creationId xmlns:a16="http://schemas.microsoft.com/office/drawing/2014/main" id="{E4B6DA1B-8622-4A56-9049-598FAF3E98A6}"/>
              </a:ext>
            </a:extLst>
          </p:cNvPr>
          <p:cNvSpPr txBox="1"/>
          <p:nvPr/>
        </p:nvSpPr>
        <p:spPr>
          <a:xfrm>
            <a:off x="2057400" y="6167735"/>
            <a:ext cx="1505564" cy="461665"/>
          </a:xfrm>
          <a:prstGeom prst="rect">
            <a:avLst/>
          </a:prstGeom>
          <a:noFill/>
        </p:spPr>
        <p:txBody>
          <a:bodyPr wrap="square" rtlCol="0">
            <a:spAutoFit/>
          </a:bodyPr>
          <a:lstStyle/>
          <a:p>
            <a:r>
              <a:rPr kumimoji="1" lang="ja-JP" altLang="en-US" sz="2400" b="1" dirty="0"/>
              <a:t>未接種者</a:t>
            </a:r>
          </a:p>
        </p:txBody>
      </p:sp>
      <p:sp>
        <p:nvSpPr>
          <p:cNvPr id="22" name="正方形/長方形 21">
            <a:extLst>
              <a:ext uri="{FF2B5EF4-FFF2-40B4-BE49-F238E27FC236}">
                <a16:creationId xmlns:a16="http://schemas.microsoft.com/office/drawing/2014/main" id="{2765C6F9-20FD-4BB8-AABF-8A26BF1F5EBE}"/>
              </a:ext>
            </a:extLst>
          </p:cNvPr>
          <p:cNvSpPr/>
          <p:nvPr/>
        </p:nvSpPr>
        <p:spPr bwMode="auto">
          <a:xfrm>
            <a:off x="5723348" y="4946251"/>
            <a:ext cx="1243930" cy="960991"/>
          </a:xfrm>
          <a:prstGeom prst="rect">
            <a:avLst/>
          </a:prstGeom>
          <a:solidFill>
            <a:srgbClr val="C4FCF7"/>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77662EED-09F1-4B9E-88A8-CFBBF3AA5600}"/>
              </a:ext>
            </a:extLst>
          </p:cNvPr>
          <p:cNvSpPr txBox="1"/>
          <p:nvPr/>
        </p:nvSpPr>
        <p:spPr>
          <a:xfrm>
            <a:off x="5791200" y="5160707"/>
            <a:ext cx="1066800" cy="552459"/>
          </a:xfrm>
          <a:prstGeom prst="rect">
            <a:avLst/>
          </a:prstGeom>
          <a:solidFill>
            <a:srgbClr val="C4FCF7"/>
          </a:solidFill>
          <a:ln w="28575">
            <a:noFill/>
          </a:ln>
        </p:spPr>
        <p:txBody>
          <a:bodyPr wrap="square">
            <a:spAutoFit/>
          </a:bodyPr>
          <a:lstStyle/>
          <a:p>
            <a:pPr algn="ctr" defTabSz="488155"/>
            <a:r>
              <a:rPr lang="en-US" altLang="ja-JP" sz="2990" b="1" kern="100" dirty="0">
                <a:latin typeface="游明朝" panose="02020400000000000000" pitchFamily="18" charset="-128"/>
                <a:ea typeface="游明朝" panose="02020400000000000000" pitchFamily="18" charset="-128"/>
                <a:cs typeface="Times New Roman" panose="02020603050405020304" pitchFamily="18" charset="0"/>
              </a:rPr>
              <a:t>0.36</a:t>
            </a:r>
            <a:endParaRPr lang="ja-JP" altLang="ja-JP" sz="2990" b="1"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5C21D675-199E-46A2-8028-818E93BB2385}"/>
              </a:ext>
            </a:extLst>
          </p:cNvPr>
          <p:cNvSpPr/>
          <p:nvPr/>
        </p:nvSpPr>
        <p:spPr bwMode="auto">
          <a:xfrm>
            <a:off x="7591017" y="5068670"/>
            <a:ext cx="1243930" cy="836738"/>
          </a:xfrm>
          <a:prstGeom prst="rect">
            <a:avLst/>
          </a:prstGeom>
          <a:solidFill>
            <a:srgbClr val="C4FCF7"/>
          </a:solidFill>
          <a:ln w="28575" cap="flat" cmpd="sng" algn="ctr">
            <a:solidFill>
              <a:schemeClr val="tx1"/>
            </a:solidFill>
            <a:prstDash val="solid"/>
            <a:round/>
            <a:headEnd type="none" w="med" len="med"/>
            <a:tailEnd type="none" w="med" len="med"/>
          </a:ln>
          <a:effectLst/>
        </p:spPr>
        <p:txBody>
          <a:bodyPr vert="horz" wrap="square" lIns="76006" tIns="38004" rIns="76006" bIns="38004" numCol="1" rtlCol="0" anchor="t" anchorCtr="0" compatLnSpc="1">
            <a:prstTxWarp prst="textNoShape">
              <a:avLst/>
            </a:prstTxWarp>
          </a:bodyPr>
          <a:lstStyle/>
          <a:p>
            <a:pPr defTabSz="760183"/>
            <a:endParaRPr lang="ja-JP" altLang="en-US" sz="1496">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86D34A37-8BBF-418E-9EF9-79BE24BD0956}"/>
              </a:ext>
            </a:extLst>
          </p:cNvPr>
          <p:cNvSpPr txBox="1"/>
          <p:nvPr/>
        </p:nvSpPr>
        <p:spPr>
          <a:xfrm>
            <a:off x="7620000" y="5158873"/>
            <a:ext cx="1143000" cy="552459"/>
          </a:xfrm>
          <a:prstGeom prst="rect">
            <a:avLst/>
          </a:prstGeom>
          <a:solidFill>
            <a:srgbClr val="C4FCF7"/>
          </a:solidFill>
          <a:ln w="28575">
            <a:noFill/>
          </a:ln>
        </p:spPr>
        <p:txBody>
          <a:bodyPr wrap="square">
            <a:spAutoFit/>
          </a:bodyPr>
          <a:lstStyle/>
          <a:p>
            <a:pPr algn="ctr" defTabSz="488155"/>
            <a:r>
              <a:rPr lang="en-US" altLang="ja-JP" sz="2990" b="1" kern="100" dirty="0">
                <a:latin typeface="游明朝" panose="02020400000000000000" pitchFamily="18" charset="-128"/>
                <a:ea typeface="游明朝" panose="02020400000000000000" pitchFamily="18" charset="-128"/>
                <a:cs typeface="Times New Roman" panose="02020603050405020304" pitchFamily="18" charset="0"/>
              </a:rPr>
              <a:t>0.32</a:t>
            </a:r>
            <a:endParaRPr lang="ja-JP" altLang="ja-JP" sz="2990" b="1"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0F403220-F4CB-48D9-9E95-19786596F687}"/>
              </a:ext>
            </a:extLst>
          </p:cNvPr>
          <p:cNvSpPr txBox="1"/>
          <p:nvPr/>
        </p:nvSpPr>
        <p:spPr>
          <a:xfrm>
            <a:off x="3752236" y="6019800"/>
            <a:ext cx="1505564" cy="461665"/>
          </a:xfrm>
          <a:prstGeom prst="rect">
            <a:avLst/>
          </a:prstGeom>
          <a:noFill/>
        </p:spPr>
        <p:txBody>
          <a:bodyPr wrap="square" rtlCol="0">
            <a:spAutoFit/>
          </a:bodyPr>
          <a:lstStyle/>
          <a:p>
            <a:pPr algn="ctr"/>
            <a:r>
              <a:rPr kumimoji="1" lang="ja-JP" altLang="en-US" sz="2400" dirty="0"/>
              <a:t>頭痛</a:t>
            </a:r>
          </a:p>
        </p:txBody>
      </p:sp>
      <p:sp>
        <p:nvSpPr>
          <p:cNvPr id="27" name="テキスト ボックス 26">
            <a:extLst>
              <a:ext uri="{FF2B5EF4-FFF2-40B4-BE49-F238E27FC236}">
                <a16:creationId xmlns:a16="http://schemas.microsoft.com/office/drawing/2014/main" id="{23F560BD-1898-47F5-854C-88A6DF0AD174}"/>
              </a:ext>
            </a:extLst>
          </p:cNvPr>
          <p:cNvSpPr txBox="1"/>
          <p:nvPr/>
        </p:nvSpPr>
        <p:spPr>
          <a:xfrm>
            <a:off x="5504836" y="6025763"/>
            <a:ext cx="1505564" cy="461665"/>
          </a:xfrm>
          <a:prstGeom prst="rect">
            <a:avLst/>
          </a:prstGeom>
          <a:noFill/>
        </p:spPr>
        <p:txBody>
          <a:bodyPr wrap="square" rtlCol="0">
            <a:spAutoFit/>
          </a:bodyPr>
          <a:lstStyle/>
          <a:p>
            <a:pPr algn="ctr"/>
            <a:r>
              <a:rPr kumimoji="1" lang="ja-JP" altLang="en-US" sz="2400" dirty="0"/>
              <a:t>倦怠感</a:t>
            </a:r>
          </a:p>
        </p:txBody>
      </p:sp>
      <p:sp>
        <p:nvSpPr>
          <p:cNvPr id="28" name="テキスト ボックス 27">
            <a:extLst>
              <a:ext uri="{FF2B5EF4-FFF2-40B4-BE49-F238E27FC236}">
                <a16:creationId xmlns:a16="http://schemas.microsoft.com/office/drawing/2014/main" id="{C9AF7802-AE61-4A06-84C2-A926FE079DD6}"/>
              </a:ext>
            </a:extLst>
          </p:cNvPr>
          <p:cNvSpPr txBox="1"/>
          <p:nvPr/>
        </p:nvSpPr>
        <p:spPr>
          <a:xfrm>
            <a:off x="7409836" y="6031726"/>
            <a:ext cx="1505564" cy="461665"/>
          </a:xfrm>
          <a:prstGeom prst="rect">
            <a:avLst/>
          </a:prstGeom>
          <a:noFill/>
        </p:spPr>
        <p:txBody>
          <a:bodyPr wrap="square" rtlCol="0">
            <a:spAutoFit/>
          </a:bodyPr>
          <a:lstStyle/>
          <a:p>
            <a:pPr algn="ctr"/>
            <a:r>
              <a:rPr kumimoji="1" lang="ja-JP" altLang="en-US" sz="2400" dirty="0"/>
              <a:t>筋肉痛</a:t>
            </a:r>
          </a:p>
        </p:txBody>
      </p:sp>
      <p:sp>
        <p:nvSpPr>
          <p:cNvPr id="29" name="テキスト ボックス 28">
            <a:extLst>
              <a:ext uri="{FF2B5EF4-FFF2-40B4-BE49-F238E27FC236}">
                <a16:creationId xmlns:a16="http://schemas.microsoft.com/office/drawing/2014/main" id="{C9D335A3-0E1C-4976-9E22-5B41DFC1E827}"/>
              </a:ext>
            </a:extLst>
          </p:cNvPr>
          <p:cNvSpPr txBox="1"/>
          <p:nvPr/>
        </p:nvSpPr>
        <p:spPr>
          <a:xfrm>
            <a:off x="5029200" y="6472535"/>
            <a:ext cx="2648564" cy="461665"/>
          </a:xfrm>
          <a:prstGeom prst="rect">
            <a:avLst/>
          </a:prstGeom>
          <a:noFill/>
        </p:spPr>
        <p:txBody>
          <a:bodyPr wrap="square" rtlCol="0">
            <a:spAutoFit/>
          </a:bodyPr>
          <a:lstStyle/>
          <a:p>
            <a:pPr algn="ctr"/>
            <a:r>
              <a:rPr kumimoji="1" lang="ja-JP" altLang="en-US" sz="2400" b="1" dirty="0"/>
              <a:t>ワクチン接種者</a:t>
            </a:r>
          </a:p>
        </p:txBody>
      </p:sp>
      <p:cxnSp>
        <p:nvCxnSpPr>
          <p:cNvPr id="31" name="直線コネクタ 30">
            <a:extLst>
              <a:ext uri="{FF2B5EF4-FFF2-40B4-BE49-F238E27FC236}">
                <a16:creationId xmlns:a16="http://schemas.microsoft.com/office/drawing/2014/main" id="{9421DC40-AB42-455F-9CF4-9ACE0C552215}"/>
              </a:ext>
            </a:extLst>
          </p:cNvPr>
          <p:cNvCxnSpPr/>
          <p:nvPr/>
        </p:nvCxnSpPr>
        <p:spPr>
          <a:xfrm>
            <a:off x="4114800" y="6493391"/>
            <a:ext cx="47201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47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97AC72E-DB3F-443E-9D0E-B91B018D13A7}"/>
              </a:ext>
            </a:extLst>
          </p:cNvPr>
          <p:cNvSpPr txBox="1"/>
          <p:nvPr/>
        </p:nvSpPr>
        <p:spPr>
          <a:xfrm>
            <a:off x="3657600" y="6849070"/>
            <a:ext cx="6400800" cy="646331"/>
          </a:xfrm>
          <a:prstGeom prst="rect">
            <a:avLst/>
          </a:prstGeom>
          <a:noFill/>
        </p:spPr>
        <p:txBody>
          <a:bodyPr wrap="square">
            <a:spAutoFit/>
          </a:bodyPr>
          <a:lstStyle/>
          <a:p>
            <a:r>
              <a:rPr lang="en-US" altLang="ja-JP" b="1" i="0" dirty="0" err="1">
                <a:solidFill>
                  <a:srgbClr val="222222"/>
                </a:solidFill>
                <a:effectLst/>
                <a:latin typeface="Harding"/>
              </a:rPr>
              <a:t>Andreakos</a:t>
            </a:r>
            <a:r>
              <a:rPr lang="ja-JP" altLang="en-US" b="1" i="0" dirty="0">
                <a:solidFill>
                  <a:srgbClr val="222222"/>
                </a:solidFill>
                <a:effectLst/>
                <a:latin typeface="Harding"/>
              </a:rPr>
              <a:t>他．</a:t>
            </a:r>
            <a:r>
              <a:rPr lang="en-US" altLang="ja-JP" b="1" i="0" dirty="0">
                <a:solidFill>
                  <a:srgbClr val="222222"/>
                </a:solidFill>
                <a:effectLst/>
                <a:latin typeface="Harding"/>
              </a:rPr>
              <a:t>Nature Immunology</a:t>
            </a:r>
            <a:r>
              <a:rPr lang="ja-JP" altLang="en-US" b="1" i="0" dirty="0">
                <a:solidFill>
                  <a:srgbClr val="222222"/>
                </a:solidFill>
                <a:effectLst/>
                <a:latin typeface="Harding"/>
              </a:rPr>
              <a:t>　</a:t>
            </a:r>
            <a:r>
              <a:rPr lang="en-US" altLang="ja-JP" b="1" i="0" dirty="0">
                <a:solidFill>
                  <a:srgbClr val="222222"/>
                </a:solidFill>
                <a:effectLst/>
                <a:latin typeface="Harding"/>
              </a:rPr>
              <a:t>2021</a:t>
            </a:r>
            <a:endParaRPr lang="en-US" altLang="ja-JP" dirty="0">
              <a:hlinkClick r:id="rId3"/>
            </a:endParaRPr>
          </a:p>
          <a:p>
            <a:r>
              <a:rPr lang="en-US" altLang="ja-JP" dirty="0">
                <a:hlinkClick r:id="rId3"/>
              </a:rPr>
              <a:t>The search for people who never get COVID (nature.com)</a:t>
            </a:r>
            <a:endParaRPr lang="ja-JP" altLang="en-US" dirty="0"/>
          </a:p>
        </p:txBody>
      </p:sp>
      <p:sp>
        <p:nvSpPr>
          <p:cNvPr id="6" name="テキスト ボックス 5">
            <a:extLst>
              <a:ext uri="{FF2B5EF4-FFF2-40B4-BE49-F238E27FC236}">
                <a16:creationId xmlns:a16="http://schemas.microsoft.com/office/drawing/2014/main" id="{FC4C50B9-8E7D-416E-ADC1-B2BC0B338076}"/>
              </a:ext>
            </a:extLst>
          </p:cNvPr>
          <p:cNvSpPr txBox="1"/>
          <p:nvPr/>
        </p:nvSpPr>
        <p:spPr>
          <a:xfrm>
            <a:off x="158230" y="145018"/>
            <a:ext cx="9671570" cy="2554545"/>
          </a:xfrm>
          <a:prstGeom prst="rect">
            <a:avLst/>
          </a:prstGeom>
          <a:noFill/>
        </p:spPr>
        <p:txBody>
          <a:bodyPr wrap="square">
            <a:spAutoFit/>
          </a:bodyPr>
          <a:lstStyle/>
          <a:p>
            <a:r>
              <a:rPr lang="ja-JP" altLang="en-US" sz="3200" b="1" i="0" u="sng" dirty="0">
                <a:solidFill>
                  <a:srgbClr val="222222"/>
                </a:solidFill>
                <a:effectLst/>
                <a:latin typeface="ＭＳ Ｐゴシック" panose="020B0600070205080204" pitchFamily="50" charset="-128"/>
                <a:ea typeface="ＭＳ Ｐゴシック" panose="020B0600070205080204" pitchFamily="50" charset="-128"/>
              </a:rPr>
              <a:t>新型コロナウイルスに感染しない遺伝子（無敵遺伝子）を持つ人々を見つけ出す研究</a:t>
            </a:r>
            <a:endParaRPr lang="en-US" altLang="ja-JP" sz="3200" b="1" i="0" u="sng" dirty="0">
              <a:solidFill>
                <a:srgbClr val="222222"/>
              </a:solidFill>
              <a:effectLst/>
              <a:latin typeface="ＭＳ Ｐゴシック" panose="020B0600070205080204" pitchFamily="50" charset="-128"/>
              <a:ea typeface="ＭＳ Ｐゴシック" panose="020B0600070205080204" pitchFamily="50" charset="-128"/>
            </a:endParaRPr>
          </a:p>
          <a:p>
            <a:endParaRPr lang="en-US" altLang="ja-JP" sz="3200" dirty="0">
              <a:solidFill>
                <a:srgbClr val="222222"/>
              </a:solidFill>
              <a:latin typeface="ＭＳ Ｐゴシック" panose="020B0600070205080204" pitchFamily="50" charset="-128"/>
              <a:ea typeface="ＭＳ Ｐゴシック" panose="020B0600070205080204" pitchFamily="50" charset="-128"/>
            </a:endParaRPr>
          </a:p>
          <a:p>
            <a:r>
              <a:rPr lang="ja-JP" altLang="en-US" sz="3200" dirty="0">
                <a:solidFill>
                  <a:srgbClr val="222222"/>
                </a:solidFill>
                <a:latin typeface="ＭＳ Ｐゴシック" panose="020B0600070205080204" pitchFamily="50" charset="-128"/>
                <a:ea typeface="ＭＳ Ｐゴシック" panose="020B0600070205080204" pitchFamily="50" charset="-128"/>
              </a:rPr>
              <a:t>同居パートナーが新型コロナに感染しても、自分には感染しなかったパートナ－</a:t>
            </a:r>
            <a:r>
              <a:rPr lang="en-US" altLang="ja-JP" sz="3200" dirty="0">
                <a:solidFill>
                  <a:srgbClr val="222222"/>
                </a:solidFill>
                <a:latin typeface="ＭＳ Ｐゴシック" panose="020B0600070205080204" pitchFamily="50" charset="-128"/>
                <a:ea typeface="ＭＳ Ｐゴシック" panose="020B0600070205080204" pitchFamily="50" charset="-128"/>
              </a:rPr>
              <a:t>1000</a:t>
            </a:r>
            <a:r>
              <a:rPr lang="ja-JP" altLang="en-US" sz="3200" dirty="0">
                <a:solidFill>
                  <a:srgbClr val="222222"/>
                </a:solidFill>
                <a:latin typeface="ＭＳ Ｐゴシック" panose="020B0600070205080204" pitchFamily="50" charset="-128"/>
                <a:ea typeface="ＭＳ Ｐゴシック" panose="020B0600070205080204" pitchFamily="50" charset="-128"/>
              </a:rPr>
              <a:t>名の全ゲノム解析を行う。</a:t>
            </a:r>
            <a:endParaRPr lang="ja-JP" altLang="en-US" sz="3200" dirty="0">
              <a:latin typeface="ＭＳ Ｐゴシック" panose="020B0600070205080204" pitchFamily="50" charset="-128"/>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CB74DC27-A7E6-4FC9-8904-DE54C1241245}"/>
              </a:ext>
            </a:extLst>
          </p:cNvPr>
          <p:cNvSpPr/>
          <p:nvPr/>
        </p:nvSpPr>
        <p:spPr>
          <a:xfrm>
            <a:off x="2819400" y="5105400"/>
            <a:ext cx="1143000" cy="1041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6" descr="無敵イラスト／無料イラストなら「イラストAC」">
            <a:extLst>
              <a:ext uri="{FF2B5EF4-FFF2-40B4-BE49-F238E27FC236}">
                <a16:creationId xmlns:a16="http://schemas.microsoft.com/office/drawing/2014/main" id="{44471B5B-CEDA-46A0-9BFA-E85734DFE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01776"/>
            <a:ext cx="351472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病気 看病 夫婦 熱の写真素材 - PIXTA">
            <a:extLst>
              <a:ext uri="{FF2B5EF4-FFF2-40B4-BE49-F238E27FC236}">
                <a16:creationId xmlns:a16="http://schemas.microsoft.com/office/drawing/2014/main" id="{3FCDD405-6506-4C9C-82CC-492112B36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3251844"/>
            <a:ext cx="30384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2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F946D3-6CC3-4B25-A522-56281F6C2493}"/>
              </a:ext>
            </a:extLst>
          </p:cNvPr>
          <p:cNvSpPr txBox="1"/>
          <p:nvPr/>
        </p:nvSpPr>
        <p:spPr>
          <a:xfrm>
            <a:off x="228600" y="228600"/>
            <a:ext cx="9372600" cy="6610271"/>
          </a:xfrm>
          <a:prstGeom prst="rect">
            <a:avLst/>
          </a:prstGeom>
          <a:noFill/>
        </p:spPr>
        <p:txBody>
          <a:bodyPr wrap="square" rtlCol="0">
            <a:spAutoFit/>
          </a:bodyPr>
          <a:lstStyle/>
          <a:p>
            <a:pPr algn="ctr">
              <a:lnSpc>
                <a:spcPct val="150000"/>
              </a:lnSpc>
            </a:pPr>
            <a:r>
              <a:rPr kumimoji="1" lang="en-US" altLang="ja-JP" sz="2600" dirty="0">
                <a:latin typeface="Meiryo UI" panose="020B0604030504040204" pitchFamily="50" charset="-128"/>
                <a:ea typeface="Meiryo UI" panose="020B0604030504040204" pitchFamily="50" charset="-128"/>
              </a:rPr>
              <a:t>【</a:t>
            </a:r>
            <a:r>
              <a:rPr kumimoji="1" lang="ja-JP" altLang="en-US" sz="2600" dirty="0">
                <a:latin typeface="Meiryo UI" panose="020B0604030504040204" pitchFamily="50" charset="-128"/>
                <a:ea typeface="Meiryo UI" panose="020B0604030504040204" pitchFamily="50" charset="-128"/>
              </a:rPr>
              <a:t>新型コロナワクチンに関する松崎見解</a:t>
            </a:r>
            <a:r>
              <a:rPr kumimoji="1" lang="en-US" altLang="ja-JP" sz="2600" dirty="0">
                <a:latin typeface="Meiryo UI" panose="020B0604030504040204" pitchFamily="50" charset="-128"/>
                <a:ea typeface="Meiryo UI" panose="020B0604030504040204" pitchFamily="50" charset="-128"/>
              </a:rPr>
              <a:t>】</a:t>
            </a:r>
          </a:p>
          <a:p>
            <a:pPr marL="514350" indent="-514350">
              <a:lnSpc>
                <a:spcPct val="150000"/>
              </a:lnSpc>
              <a:buFont typeface="+mj-lt"/>
              <a:buAutoNum type="arabicPeriod"/>
            </a:pPr>
            <a:r>
              <a:rPr kumimoji="1" lang="ja-JP" altLang="en-US" sz="2600" dirty="0">
                <a:latin typeface="Meiryo UI" panose="020B0604030504040204" pitchFamily="50" charset="-128"/>
                <a:ea typeface="Meiryo UI" panose="020B0604030504040204" pitchFamily="50" charset="-128"/>
              </a:rPr>
              <a:t>新型コロナワクチンがわずか数か月の臨床トライアルだけで緊急使用が承認されたのは、①死亡と重症化を防ぐ効果が絶大だった、②数万人のトライアルで観察された有害作用が①のメリットをはるかに下回っていたためです。</a:t>
            </a:r>
            <a:endParaRPr kumimoji="1" lang="en-US" altLang="ja-JP" sz="2600" dirty="0">
              <a:latin typeface="Meiryo UI" panose="020B0604030504040204" pitchFamily="50" charset="-128"/>
              <a:ea typeface="Meiryo UI" panose="020B0604030504040204" pitchFamily="50" charset="-128"/>
            </a:endParaRPr>
          </a:p>
          <a:p>
            <a:pPr marL="514350" indent="-514350">
              <a:lnSpc>
                <a:spcPct val="150000"/>
              </a:lnSpc>
              <a:buFont typeface="+mj-lt"/>
              <a:buAutoNum type="arabicPeriod"/>
            </a:pPr>
            <a:r>
              <a:rPr kumimoji="1" lang="ja-JP" altLang="en-US" sz="2600" dirty="0">
                <a:latin typeface="Meiryo UI" panose="020B0604030504040204" pitchFamily="50" charset="-128"/>
                <a:ea typeface="Meiryo UI" panose="020B0604030504040204" pitchFamily="50" charset="-128"/>
              </a:rPr>
              <a:t>妊婦に対する安全性は事後的に確認されたものです。小児に対する安全性は、承認後の追加トライアルで徐々に確認されています。</a:t>
            </a:r>
            <a:endParaRPr kumimoji="1" lang="en-US" altLang="ja-JP" sz="2600" dirty="0">
              <a:latin typeface="Meiryo UI" panose="020B0604030504040204" pitchFamily="50" charset="-128"/>
              <a:ea typeface="Meiryo UI" panose="020B0604030504040204" pitchFamily="50" charset="-128"/>
            </a:endParaRPr>
          </a:p>
          <a:p>
            <a:pPr marL="514350" indent="-514350">
              <a:lnSpc>
                <a:spcPct val="150000"/>
              </a:lnSpc>
              <a:buFont typeface="+mj-lt"/>
              <a:buAutoNum type="arabicPeriod"/>
            </a:pPr>
            <a:r>
              <a:rPr kumimoji="1" lang="ja-JP" altLang="en-US" sz="2600" dirty="0">
                <a:latin typeface="Meiryo UI" panose="020B0604030504040204" pitchFamily="50" charset="-128"/>
                <a:ea typeface="Meiryo UI" panose="020B0604030504040204" pitchFamily="50" charset="-128"/>
              </a:rPr>
              <a:t>問題は、ワクチン接種が</a:t>
            </a:r>
            <a:r>
              <a:rPr kumimoji="1" lang="en-US" altLang="ja-JP" sz="2600" dirty="0">
                <a:latin typeface="Meiryo UI" panose="020B0604030504040204" pitchFamily="50" charset="-128"/>
                <a:ea typeface="Meiryo UI" panose="020B0604030504040204" pitchFamily="50" charset="-128"/>
              </a:rPr>
              <a:t>10</a:t>
            </a:r>
            <a:r>
              <a:rPr kumimoji="1" lang="ja-JP" altLang="en-US" sz="2600" dirty="0">
                <a:latin typeface="Meiryo UI" panose="020B0604030504040204" pitchFamily="50" charset="-128"/>
                <a:ea typeface="Meiryo UI" panose="020B0604030504040204" pitchFamily="50" charset="-128"/>
              </a:rPr>
              <a:t>年後あるいは</a:t>
            </a:r>
            <a:r>
              <a:rPr kumimoji="1" lang="en-US" altLang="ja-JP" sz="2600" dirty="0">
                <a:latin typeface="Meiryo UI" panose="020B0604030504040204" pitchFamily="50" charset="-128"/>
                <a:ea typeface="Meiryo UI" panose="020B0604030504040204" pitchFamily="50" charset="-128"/>
              </a:rPr>
              <a:t>20</a:t>
            </a:r>
            <a:r>
              <a:rPr kumimoji="1" lang="ja-JP" altLang="en-US" sz="2600" dirty="0">
                <a:latin typeface="Meiryo UI" panose="020B0604030504040204" pitchFamily="50" charset="-128"/>
                <a:ea typeface="Meiryo UI" panose="020B0604030504040204" pitchFamily="50" charset="-128"/>
              </a:rPr>
              <a:t>年後に思わぬ副作用をもたらさないかという事と、欧米諸国よりも重症化と死亡リスクの一桁低い日本をはじめとしたアジア諸国における、ワクチン接種のメリット、デメリットの考量です。</a:t>
            </a:r>
            <a:endParaRPr kumimoji="1" lang="en-US" altLang="ja-JP" sz="2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059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9D6668-E7AE-43DE-BABB-CA2C84248306}"/>
              </a:ext>
            </a:extLst>
          </p:cNvPr>
          <p:cNvSpPr txBox="1"/>
          <p:nvPr/>
        </p:nvSpPr>
        <p:spPr>
          <a:xfrm>
            <a:off x="304800" y="344269"/>
            <a:ext cx="9525000" cy="6240170"/>
          </a:xfrm>
          <a:prstGeom prst="rect">
            <a:avLst/>
          </a:prstGeom>
          <a:noFill/>
        </p:spPr>
        <p:txBody>
          <a:bodyPr wrap="square">
            <a:spAutoFit/>
          </a:bodyPr>
          <a:lstStyle/>
          <a:p>
            <a:pPr algn="ctr">
              <a:spcAft>
                <a:spcPts val="2100"/>
              </a:spcAft>
            </a:pPr>
            <a:r>
              <a:rPr lang="ja-JP" altLang="en-US" sz="3200" b="1" u="sng"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不稔感染　</a:t>
            </a:r>
            <a:r>
              <a:rPr lang="en-US" altLang="ja-JP" sz="3200" b="1" u="sng"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Abortive infection</a:t>
            </a:r>
          </a:p>
          <a:p>
            <a:pPr algn="ctr">
              <a:spcAft>
                <a:spcPts val="2100"/>
              </a:spcAft>
            </a:pPr>
            <a:r>
              <a:rPr lang="ja-JP" altLang="en-US"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（ウイルス感染は起こるが、その後のウイルスの増殖と放出が起こらないような感染）</a:t>
            </a:r>
            <a:endPar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2100"/>
              </a:spcAft>
            </a:pP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新型コロナパンデミックの始まった週に、新型コロナウイルス感染リスクの高い職場で働いていた約</a:t>
            </a:r>
            <a:r>
              <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60</a:t>
            </a: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名のイギリスのヘルスケアワーカーの血液中の新型コロナ抗体の追跡を行ったところ、</a:t>
            </a:r>
            <a:r>
              <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4</a:t>
            </a: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か月経っても、誰一人として抗体が陽性とならなかった。</a:t>
            </a:r>
            <a:endParaRPr lang="ja-JP" altLang="ja-JP" sz="20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2100"/>
              </a:spcAft>
            </a:pP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研究チームは、抗体陰性者</a:t>
            </a:r>
            <a:r>
              <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20</a:t>
            </a: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名では、</a:t>
            </a:r>
            <a:r>
              <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T</a:t>
            </a: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細胞が数倍増加しており、何らかの感染に対する免疫システムの作動が起きていたことが示された。</a:t>
            </a:r>
            <a:r>
              <a:rPr lang="ja-JP" altLang="en-US"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季節性コロナウイルス感染がもたらした可能性あり。</a:t>
            </a:r>
            <a:endPar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2100"/>
              </a:spcAft>
            </a:pP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このうち</a:t>
            </a:r>
            <a:r>
              <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19</a:t>
            </a: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名では、新型コロナウイルス感染初期に増えると考えられている</a:t>
            </a:r>
            <a:r>
              <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IFI27</a:t>
            </a:r>
            <a:r>
              <a:rPr lang="ja-JP"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という免疫システムタンパクが増加していた。</a:t>
            </a:r>
            <a:endParaRPr lang="en-US" altLang="ja-JP" sz="2000" spc="2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2100"/>
              </a:spcAft>
            </a:pPr>
            <a:r>
              <a:rPr lang="en-US" altLang="ja-JP" sz="2000" dirty="0">
                <a:latin typeface="Meiryo UI" panose="020B0604030504040204" pitchFamily="50" charset="-128"/>
                <a:ea typeface="Meiryo UI" panose="020B0604030504040204" pitchFamily="50" charset="-128"/>
              </a:rPr>
              <a:t>T</a:t>
            </a:r>
            <a:r>
              <a:rPr lang="ja-JP" altLang="en-US" sz="2000" dirty="0">
                <a:latin typeface="Meiryo UI" panose="020B0604030504040204" pitchFamily="50" charset="-128"/>
                <a:ea typeface="Meiryo UI" panose="020B0604030504040204" pitchFamily="50" charset="-128"/>
              </a:rPr>
              <a:t>細胞が、新型コロナウイルスが複製するために必要な</a:t>
            </a:r>
            <a:r>
              <a:rPr lang="ja-JP" altLang="en-US" sz="2000" dirty="0">
                <a:solidFill>
                  <a:srgbClr val="FF0000"/>
                </a:solidFill>
                <a:latin typeface="Meiryo UI" panose="020B0604030504040204" pitchFamily="50" charset="-128"/>
                <a:ea typeface="Meiryo UI" panose="020B0604030504040204" pitchFamily="50" charset="-128"/>
              </a:rPr>
              <a:t>複製転写複合体</a:t>
            </a:r>
            <a:r>
              <a:rPr lang="ja-JP" altLang="en-US" sz="2000" dirty="0">
                <a:latin typeface="Meiryo UI" panose="020B0604030504040204" pitchFamily="50" charset="-128"/>
                <a:ea typeface="Meiryo UI" panose="020B0604030504040204" pitchFamily="50" charset="-128"/>
              </a:rPr>
              <a:t>というタンパク質の機能をブロックした。スパイク蛋白は、コロナウイルスの種類によって大きく異なる。しかし、</a:t>
            </a:r>
            <a:r>
              <a:rPr lang="ja-JP" altLang="en-US" sz="2000" dirty="0">
                <a:solidFill>
                  <a:srgbClr val="FF0000"/>
                </a:solidFill>
                <a:latin typeface="Meiryo UI" panose="020B0604030504040204" pitchFamily="50" charset="-128"/>
                <a:ea typeface="Meiryo UI" panose="020B0604030504040204" pitchFamily="50" charset="-128"/>
              </a:rPr>
              <a:t>複製複合体は多くのコロナ科ウイルスに共通している</a:t>
            </a:r>
            <a:r>
              <a:rPr lang="ja-JP" altLang="en-US" sz="2000" dirty="0">
                <a:latin typeface="Meiryo UI" panose="020B0604030504040204" pitchFamily="50" charset="-128"/>
                <a:ea typeface="Meiryo UI" panose="020B0604030504040204" pitchFamily="50" charset="-128"/>
              </a:rPr>
              <a:t>。したがって、この部位をターゲットとしたワクチンなら、「パン・コロナウイルスワクチン（</a:t>
            </a:r>
            <a:r>
              <a:rPr lang="ja-JP" altLang="en-US" sz="2000" dirty="0">
                <a:solidFill>
                  <a:srgbClr val="FF0000"/>
                </a:solidFill>
                <a:latin typeface="Meiryo UI" panose="020B0604030504040204" pitchFamily="50" charset="-128"/>
                <a:ea typeface="Meiryo UI" panose="020B0604030504040204" pitchFamily="50" charset="-128"/>
              </a:rPr>
              <a:t>コロナウイルス万能ワクチン</a:t>
            </a:r>
            <a:r>
              <a:rPr lang="ja-JP" altLang="en-US" sz="2000" dirty="0">
                <a:latin typeface="Meiryo UI" panose="020B0604030504040204" pitchFamily="50" charset="-128"/>
                <a:ea typeface="Meiryo UI" panose="020B0604030504040204" pitchFamily="50" charset="-128"/>
              </a:rPr>
              <a:t>）」として活用できる可能性があると著者らは語っている。</a:t>
            </a:r>
          </a:p>
        </p:txBody>
      </p:sp>
      <p:sp>
        <p:nvSpPr>
          <p:cNvPr id="7" name="テキスト ボックス 6">
            <a:extLst>
              <a:ext uri="{FF2B5EF4-FFF2-40B4-BE49-F238E27FC236}">
                <a16:creationId xmlns:a16="http://schemas.microsoft.com/office/drawing/2014/main" id="{AAABC79B-1A0C-4768-92CD-25E17B2F33C7}"/>
              </a:ext>
            </a:extLst>
          </p:cNvPr>
          <p:cNvSpPr txBox="1"/>
          <p:nvPr/>
        </p:nvSpPr>
        <p:spPr>
          <a:xfrm>
            <a:off x="457200" y="6781800"/>
            <a:ext cx="9525000" cy="646331"/>
          </a:xfrm>
          <a:prstGeom prst="rect">
            <a:avLst/>
          </a:prstGeom>
          <a:noFill/>
        </p:spPr>
        <p:txBody>
          <a:bodyPr wrap="square">
            <a:spAutoFit/>
          </a:bodyPr>
          <a:lstStyle/>
          <a:p>
            <a:r>
              <a:rPr lang="en-US" altLang="ja-JP" dirty="0"/>
              <a:t>Kozlov M. How do people resist COVID infections? Hospital workers offer a hint. Nature. 2021 Nov 11. </a:t>
            </a:r>
            <a:r>
              <a:rPr lang="en-US" altLang="ja-JP" dirty="0" err="1"/>
              <a:t>doi</a:t>
            </a:r>
            <a:r>
              <a:rPr lang="en-US" altLang="ja-JP" dirty="0"/>
              <a:t>: 10.1038/d41586-021-03110-4. </a:t>
            </a:r>
            <a:r>
              <a:rPr lang="en-US" altLang="ja-JP" dirty="0" err="1"/>
              <a:t>Epub</a:t>
            </a:r>
            <a:r>
              <a:rPr lang="en-US" altLang="ja-JP" dirty="0"/>
              <a:t> ahead of print. PMID: 34773110.</a:t>
            </a:r>
          </a:p>
        </p:txBody>
      </p:sp>
    </p:spTree>
    <p:extLst>
      <p:ext uri="{BB962C8B-B14F-4D97-AF65-F5344CB8AC3E}">
        <p14:creationId xmlns:p14="http://schemas.microsoft.com/office/powerpoint/2010/main" val="4203003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DEA133-7C1F-4111-8670-E87A02A3AFC2}"/>
              </a:ext>
            </a:extLst>
          </p:cNvPr>
          <p:cNvSpPr txBox="1"/>
          <p:nvPr/>
        </p:nvSpPr>
        <p:spPr>
          <a:xfrm>
            <a:off x="381000" y="694729"/>
            <a:ext cx="9525000" cy="923330"/>
          </a:xfrm>
          <a:prstGeom prst="rect">
            <a:avLst/>
          </a:prstGeom>
          <a:noFill/>
        </p:spPr>
        <p:txBody>
          <a:bodyPr wrap="square" rtlCol="0">
            <a:spAutoFit/>
          </a:bodyPr>
          <a:lstStyle/>
          <a:p>
            <a:pPr algn="ctr"/>
            <a:r>
              <a:rPr kumimoji="1" lang="ja-JP" altLang="en-US" sz="5400" dirty="0">
                <a:latin typeface="ＭＳ Ｐゴシック" panose="020B0600070205080204" pitchFamily="50" charset="-128"/>
                <a:ea typeface="ＭＳ Ｐゴシック" panose="020B0600070205080204" pitchFamily="50" charset="-128"/>
              </a:rPr>
              <a:t>新型コロナ。これからどうなるか</a:t>
            </a:r>
          </a:p>
        </p:txBody>
      </p:sp>
      <p:pic>
        <p:nvPicPr>
          <p:cNvPr id="4098" name="Picture 2" descr="進む方向に悩むビジネスマンのイラスト素材 [9742096] - PIXTA">
            <a:extLst>
              <a:ext uri="{FF2B5EF4-FFF2-40B4-BE49-F238E27FC236}">
                <a16:creationId xmlns:a16="http://schemas.microsoft.com/office/drawing/2014/main" id="{BFCC5110-1A1F-41A4-8B77-B1024E609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0871"/>
            <a:ext cx="5715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92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52E62D-C2BF-4C41-A7B4-D07372288282}"/>
              </a:ext>
            </a:extLst>
          </p:cNvPr>
          <p:cNvSpPr txBox="1"/>
          <p:nvPr/>
        </p:nvSpPr>
        <p:spPr>
          <a:xfrm>
            <a:off x="4746308" y="767003"/>
            <a:ext cx="4881330" cy="6273256"/>
          </a:xfrm>
          <a:prstGeom prst="rect">
            <a:avLst/>
          </a:prstGeom>
          <a:noFill/>
        </p:spPr>
        <p:txBody>
          <a:bodyPr wrap="square" rtlCol="0">
            <a:spAutoFit/>
          </a:bodyPr>
          <a:lstStyle/>
          <a:p>
            <a:pPr>
              <a:lnSpc>
                <a:spcPct val="150000"/>
              </a:lnSpc>
            </a:pPr>
            <a:r>
              <a:rPr kumimoji="1" lang="ja-JP" altLang="en-US" b="1" dirty="0"/>
              <a:t>免疫の持続期間　</a:t>
            </a:r>
            <a:r>
              <a:rPr kumimoji="1" lang="en-US" altLang="ja-JP" b="1" dirty="0"/>
              <a:t>40</a:t>
            </a:r>
            <a:r>
              <a:rPr kumimoji="1" lang="ja-JP" altLang="en-US" b="1" dirty="0"/>
              <a:t>週未満：</a:t>
            </a:r>
            <a:endParaRPr kumimoji="1" lang="en-US" altLang="ja-JP" b="1" dirty="0"/>
          </a:p>
          <a:p>
            <a:pPr>
              <a:lnSpc>
                <a:spcPct val="150000"/>
              </a:lnSpc>
            </a:pPr>
            <a:r>
              <a:rPr kumimoji="1" lang="ja-JP" altLang="en-US" sz="2200" b="1" dirty="0"/>
              <a:t>◀　毎冬に流行</a:t>
            </a:r>
            <a:endParaRPr kumimoji="1" lang="en-US" altLang="ja-JP" sz="2200" b="1" dirty="0"/>
          </a:p>
          <a:p>
            <a:pPr>
              <a:lnSpc>
                <a:spcPct val="150000"/>
              </a:lnSpc>
            </a:pPr>
            <a:endParaRPr kumimoji="1" lang="en-US" altLang="ja-JP" sz="2200" b="1" dirty="0"/>
          </a:p>
          <a:p>
            <a:pPr>
              <a:lnSpc>
                <a:spcPct val="150000"/>
              </a:lnSpc>
            </a:pPr>
            <a:endParaRPr kumimoji="1" lang="en-US" altLang="ja-JP" sz="2200" b="1" dirty="0"/>
          </a:p>
          <a:p>
            <a:pPr>
              <a:lnSpc>
                <a:spcPct val="150000"/>
              </a:lnSpc>
            </a:pPr>
            <a:r>
              <a:rPr kumimoji="1" lang="ja-JP" altLang="en-US" b="1" dirty="0"/>
              <a:t>免疫の持続期間　</a:t>
            </a:r>
            <a:r>
              <a:rPr kumimoji="1" lang="en-US" altLang="ja-JP" b="1" dirty="0"/>
              <a:t>40</a:t>
            </a:r>
            <a:r>
              <a:rPr kumimoji="1" lang="ja-JP" altLang="en-US" b="1" dirty="0"/>
              <a:t>～</a:t>
            </a:r>
            <a:r>
              <a:rPr kumimoji="1" lang="en-US" altLang="ja-JP" b="1" dirty="0"/>
              <a:t>100</a:t>
            </a:r>
            <a:r>
              <a:rPr kumimoji="1" lang="ja-JP" altLang="en-US" b="1" dirty="0"/>
              <a:t>週：</a:t>
            </a:r>
            <a:endParaRPr kumimoji="1" lang="en-US" altLang="ja-JP" b="1" dirty="0"/>
          </a:p>
          <a:p>
            <a:pPr>
              <a:lnSpc>
                <a:spcPct val="150000"/>
              </a:lnSpc>
            </a:pPr>
            <a:r>
              <a:rPr kumimoji="1" lang="ja-JP" altLang="en-US" sz="2200" b="1" dirty="0"/>
              <a:t>◀　</a:t>
            </a:r>
            <a:r>
              <a:rPr kumimoji="1" lang="en-US" altLang="ja-JP" sz="2200" b="1" dirty="0"/>
              <a:t>1</a:t>
            </a:r>
            <a:r>
              <a:rPr kumimoji="1" lang="ja-JP" altLang="en-US" sz="2200" b="1" dirty="0"/>
              <a:t>年おきに流行</a:t>
            </a:r>
            <a:endParaRPr kumimoji="1" lang="en-US" altLang="ja-JP" sz="2200" b="1" dirty="0"/>
          </a:p>
          <a:p>
            <a:pPr>
              <a:lnSpc>
                <a:spcPct val="150000"/>
              </a:lnSpc>
            </a:pPr>
            <a:endParaRPr kumimoji="1" lang="en-US" altLang="ja-JP" sz="2200" b="1" dirty="0"/>
          </a:p>
          <a:p>
            <a:pPr>
              <a:lnSpc>
                <a:spcPct val="150000"/>
              </a:lnSpc>
            </a:pPr>
            <a:endParaRPr kumimoji="1" lang="en-US" altLang="ja-JP" sz="2200" b="1" dirty="0"/>
          </a:p>
          <a:p>
            <a:pPr>
              <a:lnSpc>
                <a:spcPct val="150000"/>
              </a:lnSpc>
            </a:pPr>
            <a:r>
              <a:rPr kumimoji="1" lang="ja-JP" altLang="en-US" b="1" dirty="0"/>
              <a:t>流行に大きな季節性あり：</a:t>
            </a:r>
            <a:endParaRPr kumimoji="1" lang="en-US" altLang="ja-JP" b="1" dirty="0"/>
          </a:p>
          <a:p>
            <a:pPr>
              <a:lnSpc>
                <a:spcPct val="150000"/>
              </a:lnSpc>
            </a:pPr>
            <a:r>
              <a:rPr kumimoji="1" lang="ja-JP" altLang="en-US" sz="2200" b="1" dirty="0"/>
              <a:t>◀　初回ピーク後冬に流行</a:t>
            </a:r>
            <a:endParaRPr kumimoji="1" lang="en-US" altLang="ja-JP" sz="2200" b="1" dirty="0"/>
          </a:p>
          <a:p>
            <a:pPr>
              <a:lnSpc>
                <a:spcPct val="150000"/>
              </a:lnSpc>
            </a:pPr>
            <a:endParaRPr kumimoji="1" lang="en-US" altLang="ja-JP" sz="2200" b="1" dirty="0"/>
          </a:p>
          <a:p>
            <a:pPr>
              <a:lnSpc>
                <a:spcPct val="150000"/>
              </a:lnSpc>
            </a:pPr>
            <a:r>
              <a:rPr kumimoji="1" lang="ja-JP" altLang="en-US" b="1" dirty="0"/>
              <a:t>他のコロナウイルスと交差免疫あり：</a:t>
            </a:r>
            <a:endParaRPr kumimoji="1" lang="en-US" altLang="ja-JP" b="1" dirty="0"/>
          </a:p>
          <a:p>
            <a:pPr>
              <a:lnSpc>
                <a:spcPct val="150000"/>
              </a:lnSpc>
            </a:pPr>
            <a:r>
              <a:rPr kumimoji="1" lang="ja-JP" altLang="en-US" sz="2200" b="1" dirty="0"/>
              <a:t>◀　</a:t>
            </a:r>
            <a:r>
              <a:rPr kumimoji="1" lang="en-US" altLang="ja-JP" sz="2200" b="1" dirty="0"/>
              <a:t>1</a:t>
            </a:r>
            <a:r>
              <a:rPr kumimoji="1" lang="ja-JP" altLang="en-US" sz="2200" b="1" dirty="0"/>
              <a:t>～</a:t>
            </a:r>
            <a:r>
              <a:rPr kumimoji="1" lang="en-US" altLang="ja-JP" sz="2200" b="1" dirty="0"/>
              <a:t>2</a:t>
            </a:r>
            <a:r>
              <a:rPr kumimoji="1" lang="ja-JP" altLang="en-US" sz="2200" b="1" dirty="0"/>
              <a:t>年で終息。しかし再燃あり</a:t>
            </a:r>
            <a:endParaRPr kumimoji="1" lang="en-US" altLang="ja-JP" sz="2200" b="1" dirty="0"/>
          </a:p>
        </p:txBody>
      </p:sp>
      <p:pic>
        <p:nvPicPr>
          <p:cNvPr id="8" name="図 7">
            <a:extLst>
              <a:ext uri="{FF2B5EF4-FFF2-40B4-BE49-F238E27FC236}">
                <a16:creationId xmlns:a16="http://schemas.microsoft.com/office/drawing/2014/main" id="{93434D18-D418-48BE-9B95-C44E3B93EB6E}"/>
              </a:ext>
            </a:extLst>
          </p:cNvPr>
          <p:cNvPicPr>
            <a:picLocks noChangeAspect="1"/>
          </p:cNvPicPr>
          <p:nvPr/>
        </p:nvPicPr>
        <p:blipFill>
          <a:blip r:embed="rId3"/>
          <a:stretch>
            <a:fillRect/>
          </a:stretch>
        </p:blipFill>
        <p:spPr>
          <a:xfrm>
            <a:off x="682085" y="418148"/>
            <a:ext cx="4012883" cy="1634490"/>
          </a:xfrm>
          <a:prstGeom prst="rect">
            <a:avLst/>
          </a:prstGeom>
        </p:spPr>
      </p:pic>
      <p:pic>
        <p:nvPicPr>
          <p:cNvPr id="18" name="図 17">
            <a:extLst>
              <a:ext uri="{FF2B5EF4-FFF2-40B4-BE49-F238E27FC236}">
                <a16:creationId xmlns:a16="http://schemas.microsoft.com/office/drawing/2014/main" id="{3915BB20-63B1-421A-9D29-76B69DFEE4C8}"/>
              </a:ext>
            </a:extLst>
          </p:cNvPr>
          <p:cNvPicPr>
            <a:picLocks noChangeAspect="1"/>
          </p:cNvPicPr>
          <p:nvPr/>
        </p:nvPicPr>
        <p:blipFill>
          <a:blip r:embed="rId4"/>
          <a:stretch>
            <a:fillRect/>
          </a:stretch>
        </p:blipFill>
        <p:spPr>
          <a:xfrm>
            <a:off x="760665" y="2052638"/>
            <a:ext cx="3855720" cy="1707833"/>
          </a:xfrm>
          <a:prstGeom prst="rect">
            <a:avLst/>
          </a:prstGeom>
        </p:spPr>
      </p:pic>
      <p:pic>
        <p:nvPicPr>
          <p:cNvPr id="26" name="図 25">
            <a:extLst>
              <a:ext uri="{FF2B5EF4-FFF2-40B4-BE49-F238E27FC236}">
                <a16:creationId xmlns:a16="http://schemas.microsoft.com/office/drawing/2014/main" id="{5FA10ACC-C080-4508-AA7F-59DA89F271FA}"/>
              </a:ext>
            </a:extLst>
          </p:cNvPr>
          <p:cNvPicPr>
            <a:picLocks noChangeAspect="1"/>
          </p:cNvPicPr>
          <p:nvPr/>
        </p:nvPicPr>
        <p:blipFill>
          <a:blip r:embed="rId5"/>
          <a:stretch>
            <a:fillRect/>
          </a:stretch>
        </p:blipFill>
        <p:spPr>
          <a:xfrm>
            <a:off x="760665" y="3886200"/>
            <a:ext cx="3855720" cy="1624013"/>
          </a:xfrm>
          <a:prstGeom prst="rect">
            <a:avLst/>
          </a:prstGeom>
        </p:spPr>
      </p:pic>
      <p:pic>
        <p:nvPicPr>
          <p:cNvPr id="28" name="図 27">
            <a:extLst>
              <a:ext uri="{FF2B5EF4-FFF2-40B4-BE49-F238E27FC236}">
                <a16:creationId xmlns:a16="http://schemas.microsoft.com/office/drawing/2014/main" id="{85D03ED9-3BB5-45B9-89A0-3D92598952DB}"/>
              </a:ext>
            </a:extLst>
          </p:cNvPr>
          <p:cNvPicPr>
            <a:picLocks noChangeAspect="1"/>
          </p:cNvPicPr>
          <p:nvPr/>
        </p:nvPicPr>
        <p:blipFill>
          <a:blip r:embed="rId6"/>
          <a:stretch>
            <a:fillRect/>
          </a:stretch>
        </p:blipFill>
        <p:spPr>
          <a:xfrm>
            <a:off x="671745" y="5635943"/>
            <a:ext cx="3897630" cy="1844040"/>
          </a:xfrm>
          <a:prstGeom prst="rect">
            <a:avLst/>
          </a:prstGeom>
        </p:spPr>
      </p:pic>
      <p:pic>
        <p:nvPicPr>
          <p:cNvPr id="30" name="図 29">
            <a:extLst>
              <a:ext uri="{FF2B5EF4-FFF2-40B4-BE49-F238E27FC236}">
                <a16:creationId xmlns:a16="http://schemas.microsoft.com/office/drawing/2014/main" id="{5E353B9B-A89C-423B-93D2-98FDAF1F4C31}"/>
              </a:ext>
            </a:extLst>
          </p:cNvPr>
          <p:cNvPicPr>
            <a:picLocks noChangeAspect="1"/>
          </p:cNvPicPr>
          <p:nvPr/>
        </p:nvPicPr>
        <p:blipFill>
          <a:blip r:embed="rId7"/>
          <a:stretch>
            <a:fillRect/>
          </a:stretch>
        </p:blipFill>
        <p:spPr>
          <a:xfrm>
            <a:off x="294555" y="2421174"/>
            <a:ext cx="377190" cy="2378393"/>
          </a:xfrm>
          <a:prstGeom prst="rect">
            <a:avLst/>
          </a:prstGeom>
        </p:spPr>
      </p:pic>
      <p:sp>
        <p:nvSpPr>
          <p:cNvPr id="2" name="四角形: 角を丸くする 1">
            <a:extLst>
              <a:ext uri="{FF2B5EF4-FFF2-40B4-BE49-F238E27FC236}">
                <a16:creationId xmlns:a16="http://schemas.microsoft.com/office/drawing/2014/main" id="{1A6E8BE4-2281-4A64-ADAD-3E6383BB7CEA}"/>
              </a:ext>
            </a:extLst>
          </p:cNvPr>
          <p:cNvSpPr/>
          <p:nvPr/>
        </p:nvSpPr>
        <p:spPr>
          <a:xfrm>
            <a:off x="430762" y="0"/>
            <a:ext cx="8179838" cy="242117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723ABB4-C182-4D82-BB6C-CA147DFC2093}"/>
              </a:ext>
            </a:extLst>
          </p:cNvPr>
          <p:cNvSpPr/>
          <p:nvPr/>
        </p:nvSpPr>
        <p:spPr>
          <a:xfrm>
            <a:off x="381000" y="3751026"/>
            <a:ext cx="8179838" cy="204017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01115FC-FF79-420F-A723-D9C75D11105E}"/>
              </a:ext>
            </a:extLst>
          </p:cNvPr>
          <p:cNvSpPr txBox="1"/>
          <p:nvPr/>
        </p:nvSpPr>
        <p:spPr>
          <a:xfrm>
            <a:off x="7151138" y="7249150"/>
            <a:ext cx="2819400" cy="461665"/>
          </a:xfrm>
          <a:prstGeom prst="rect">
            <a:avLst/>
          </a:prstGeom>
          <a:noFill/>
        </p:spPr>
        <p:txBody>
          <a:bodyPr wrap="square">
            <a:spAutoFit/>
          </a:bodyPr>
          <a:lstStyle/>
          <a:p>
            <a:r>
              <a:rPr lang="en-US" altLang="ja-JP" sz="2400" dirty="0" err="1">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Scudellari</a:t>
            </a:r>
            <a:r>
              <a:rPr lang="ja-JP" altLang="en-US" sz="24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他．</a:t>
            </a:r>
            <a:r>
              <a:rPr lang="en-US" altLang="ja-JP" sz="24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endParaRPr lang="ja-JP" altLang="en-US" sz="2400" dirty="0"/>
          </a:p>
        </p:txBody>
      </p:sp>
    </p:spTree>
    <p:extLst>
      <p:ext uri="{BB962C8B-B14F-4D97-AF65-F5344CB8AC3E}">
        <p14:creationId xmlns:p14="http://schemas.microsoft.com/office/powerpoint/2010/main" val="735727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95264D-FC93-4DC9-91F1-04F574F71EC4}"/>
              </a:ext>
            </a:extLst>
          </p:cNvPr>
          <p:cNvSpPr txBox="1"/>
          <p:nvPr/>
        </p:nvSpPr>
        <p:spPr>
          <a:xfrm>
            <a:off x="914400" y="533400"/>
            <a:ext cx="8534400" cy="6042039"/>
          </a:xfrm>
          <a:prstGeom prst="rect">
            <a:avLst/>
          </a:prstGeom>
          <a:noFill/>
        </p:spPr>
        <p:txBody>
          <a:bodyPr wrap="square" rtlCol="0">
            <a:spAutoFit/>
          </a:bodyPr>
          <a:lstStyle/>
          <a:p>
            <a:pPr algn="ctr"/>
            <a:r>
              <a:rPr kumimoji="1" lang="ja-JP" altLang="en-US" sz="4800" dirty="0">
                <a:latin typeface="ＭＳ Ｐゴシック" panose="020B0600070205080204" pitchFamily="50" charset="-128"/>
                <a:ea typeface="ＭＳ Ｐゴシック" panose="020B0600070205080204" pitchFamily="50" charset="-128"/>
              </a:rPr>
              <a:t>当面必要な事</a:t>
            </a:r>
            <a:endParaRPr kumimoji="1" lang="en-US" altLang="ja-JP" sz="4800" dirty="0">
              <a:latin typeface="ＭＳ Ｐゴシック" panose="020B0600070205080204" pitchFamily="50" charset="-128"/>
              <a:ea typeface="ＭＳ Ｐゴシック" panose="020B0600070205080204" pitchFamily="50" charset="-128"/>
            </a:endParaRPr>
          </a:p>
          <a:p>
            <a:pPr algn="ctr"/>
            <a:endParaRPr kumimoji="1" lang="en-US" altLang="ja-JP" sz="4800" dirty="0">
              <a:latin typeface="ＭＳ Ｐゴシック" panose="020B0600070205080204" pitchFamily="50" charset="-128"/>
              <a:ea typeface="ＭＳ Ｐゴシック" panose="020B0600070205080204" pitchFamily="50" charset="-128"/>
            </a:endParaRPr>
          </a:p>
          <a:p>
            <a:pPr marL="742950" indent="-742950">
              <a:lnSpc>
                <a:spcPct val="150000"/>
              </a:lnSpc>
              <a:buFont typeface="+mj-lt"/>
              <a:buAutoNum type="arabicPeriod"/>
            </a:pPr>
            <a:r>
              <a:rPr kumimoji="1" lang="ja-JP" altLang="en-US" sz="4000" dirty="0">
                <a:latin typeface="ＭＳ Ｐゴシック" panose="020B0600070205080204" pitchFamily="50" charset="-128"/>
                <a:ea typeface="ＭＳ Ｐゴシック" panose="020B0600070205080204" pitchFamily="50" charset="-128"/>
              </a:rPr>
              <a:t>マスク着用・三密回避</a:t>
            </a:r>
            <a:endParaRPr kumimoji="1" lang="en-US" altLang="ja-JP" sz="4000" dirty="0">
              <a:latin typeface="ＭＳ Ｐゴシック" panose="020B0600070205080204" pitchFamily="50" charset="-128"/>
              <a:ea typeface="ＭＳ Ｐゴシック" panose="020B0600070205080204" pitchFamily="50" charset="-128"/>
            </a:endParaRPr>
          </a:p>
          <a:p>
            <a:pPr marL="742950" indent="-742950">
              <a:lnSpc>
                <a:spcPct val="150000"/>
              </a:lnSpc>
              <a:buFont typeface="+mj-lt"/>
              <a:buAutoNum type="arabicPeriod"/>
            </a:pPr>
            <a:r>
              <a:rPr kumimoji="1" lang="ja-JP" altLang="en-US" sz="4000" dirty="0">
                <a:latin typeface="ＭＳ Ｐゴシック" panose="020B0600070205080204" pitchFamily="50" charset="-128"/>
                <a:ea typeface="ＭＳ Ｐゴシック" panose="020B0600070205080204" pitchFamily="50" charset="-128"/>
              </a:rPr>
              <a:t>ワクチン接種（ブースター接種も）</a:t>
            </a:r>
            <a:endParaRPr kumimoji="1" lang="en-US" altLang="ja-JP" sz="4000" dirty="0">
              <a:latin typeface="ＭＳ Ｐゴシック" panose="020B0600070205080204" pitchFamily="50" charset="-128"/>
              <a:ea typeface="ＭＳ Ｐゴシック" panose="020B0600070205080204" pitchFamily="50" charset="-128"/>
            </a:endParaRPr>
          </a:p>
          <a:p>
            <a:pPr marL="742950" indent="-742950">
              <a:lnSpc>
                <a:spcPct val="150000"/>
              </a:lnSpc>
              <a:buFont typeface="+mj-lt"/>
              <a:buAutoNum type="arabicPeriod"/>
            </a:pPr>
            <a:r>
              <a:rPr kumimoji="1" lang="ja-JP" altLang="en-US" sz="4000" dirty="0">
                <a:latin typeface="ＭＳ Ｐゴシック" panose="020B0600070205080204" pitchFamily="50" charset="-128"/>
                <a:ea typeface="ＭＳ Ｐゴシック" panose="020B0600070205080204" pitchFamily="50" charset="-128"/>
              </a:rPr>
              <a:t>健康なライフスタイル維持・改善</a:t>
            </a:r>
            <a:endParaRPr kumimoji="1" lang="en-US" altLang="ja-JP" sz="4000" dirty="0">
              <a:latin typeface="ＭＳ Ｐゴシック" panose="020B0600070205080204" pitchFamily="50" charset="-128"/>
              <a:ea typeface="ＭＳ Ｐゴシック" panose="020B0600070205080204" pitchFamily="50" charset="-128"/>
            </a:endParaRPr>
          </a:p>
          <a:p>
            <a:pPr marL="742950" indent="-742950">
              <a:lnSpc>
                <a:spcPct val="150000"/>
              </a:lnSpc>
              <a:buFont typeface="+mj-lt"/>
              <a:buAutoNum type="arabicPeriod"/>
            </a:pPr>
            <a:r>
              <a:rPr kumimoji="1" lang="en-US" altLang="ja-JP" sz="4000" dirty="0">
                <a:latin typeface="ＭＳ Ｐゴシック" panose="020B0600070205080204" pitchFamily="50" charset="-128"/>
                <a:ea typeface="ＭＳ Ｐゴシック" panose="020B0600070205080204" pitchFamily="50" charset="-128"/>
              </a:rPr>
              <a:t>PCR</a:t>
            </a:r>
            <a:r>
              <a:rPr kumimoji="1" lang="ja-JP" altLang="en-US" sz="4000" dirty="0">
                <a:latin typeface="ＭＳ Ｐゴシック" panose="020B0600070205080204" pitchFamily="50" charset="-128"/>
                <a:ea typeface="ＭＳ Ｐゴシック" panose="020B0600070205080204" pitchFamily="50" charset="-128"/>
              </a:rPr>
              <a:t>検査徹底（無症状感染発見）</a:t>
            </a:r>
            <a:endParaRPr kumimoji="1" lang="en-US" altLang="ja-JP" sz="4000" dirty="0">
              <a:latin typeface="ＭＳ Ｐゴシック" panose="020B0600070205080204" pitchFamily="50" charset="-128"/>
              <a:ea typeface="ＭＳ Ｐゴシック" panose="020B0600070205080204" pitchFamily="50" charset="-128"/>
            </a:endParaRPr>
          </a:p>
          <a:p>
            <a:pPr marL="742950" indent="-742950">
              <a:lnSpc>
                <a:spcPct val="150000"/>
              </a:lnSpc>
              <a:buFont typeface="+mj-lt"/>
              <a:buAutoNum type="arabicPeriod"/>
            </a:pPr>
            <a:r>
              <a:rPr kumimoji="1" lang="ja-JP" altLang="en-US" sz="4000" dirty="0">
                <a:latin typeface="ＭＳ Ｐゴシック" panose="020B0600070205080204" pitchFamily="50" charset="-128"/>
                <a:ea typeface="ＭＳ Ｐゴシック" panose="020B0600070205080204" pitchFamily="50" charset="-128"/>
              </a:rPr>
              <a:t>感染症医療の充実</a:t>
            </a:r>
          </a:p>
        </p:txBody>
      </p:sp>
    </p:spTree>
    <p:extLst>
      <p:ext uri="{BB962C8B-B14F-4D97-AF65-F5344CB8AC3E}">
        <p14:creationId xmlns:p14="http://schemas.microsoft.com/office/powerpoint/2010/main" val="1459716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3C399D-EFFC-4682-A843-81CC098457F2}"/>
              </a:ext>
            </a:extLst>
          </p:cNvPr>
          <p:cNvSpPr txBox="1"/>
          <p:nvPr/>
        </p:nvSpPr>
        <p:spPr>
          <a:xfrm>
            <a:off x="228600" y="1498445"/>
            <a:ext cx="9448800" cy="2031325"/>
          </a:xfrm>
          <a:prstGeom prst="rect">
            <a:avLst/>
          </a:prstGeom>
          <a:noFill/>
          <a:ln>
            <a:solidFill>
              <a:schemeClr val="tx1"/>
            </a:solidFill>
          </a:ln>
        </p:spPr>
        <p:txBody>
          <a:bodyPr wrap="square" rtlCol="0">
            <a:spAutoFit/>
          </a:bodyPr>
          <a:lstStyle/>
          <a:p>
            <a:pPr lvl="4"/>
            <a:r>
              <a:rPr lang="ja-JP" altLang="en-US"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①問題が全世界的に広がり悪化中である</a:t>
            </a:r>
            <a:endParaRPr lang="en-US" altLang="ja-JP"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4"/>
            <a:r>
              <a:rPr lang="ja-JP" altLang="en-US"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②国際協力なしには問題が解決できない</a:t>
            </a:r>
            <a:endParaRPr lang="en-US" altLang="ja-JP"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4"/>
            <a:r>
              <a:rPr lang="ja-JP" altLang="en-US"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③現行の対策では不十分である</a:t>
            </a:r>
            <a:endParaRPr lang="en-US" altLang="ja-JP"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en-US" altLang="ja-JP" sz="12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en-US"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という問題はどう解決するのですか？</a:t>
            </a:r>
            <a:endParaRPr lang="en-US" altLang="ja-JP"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5" name="直線矢印コネクタ 4">
            <a:extLst>
              <a:ext uri="{FF2B5EF4-FFF2-40B4-BE49-F238E27FC236}">
                <a16:creationId xmlns:a16="http://schemas.microsoft.com/office/drawing/2014/main" id="{B28C5634-F620-45A2-A60D-0E1FC5B5095A}"/>
              </a:ext>
            </a:extLst>
          </p:cNvPr>
          <p:cNvCxnSpPr>
            <a:cxnSpLocks/>
            <a:stCxn id="2" idx="2"/>
            <a:endCxn id="12" idx="0"/>
          </p:cNvCxnSpPr>
          <p:nvPr/>
        </p:nvCxnSpPr>
        <p:spPr bwMode="auto">
          <a:xfrm>
            <a:off x="4953000" y="3529770"/>
            <a:ext cx="0" cy="508830"/>
          </a:xfrm>
          <a:prstGeom prst="straightConnector1">
            <a:avLst/>
          </a:prstGeom>
          <a:solidFill>
            <a:schemeClr val="accent1"/>
          </a:solidFill>
          <a:ln w="381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032E70F8-60FD-4384-BC5C-1D9C97FA3786}"/>
              </a:ext>
            </a:extLst>
          </p:cNvPr>
          <p:cNvSpPr txBox="1"/>
          <p:nvPr/>
        </p:nvSpPr>
        <p:spPr>
          <a:xfrm>
            <a:off x="228600" y="4038600"/>
            <a:ext cx="9448800" cy="3108543"/>
          </a:xfrm>
          <a:prstGeom prst="rect">
            <a:avLst/>
          </a:prstGeom>
          <a:noFill/>
          <a:ln>
            <a:solidFill>
              <a:schemeClr val="tx1"/>
            </a:solidFill>
          </a:ln>
        </p:spPr>
        <p:txBody>
          <a:bodyPr wrap="square" rtlCol="0">
            <a:spAutoFit/>
          </a:bodyPr>
          <a:lstStyle/>
          <a:p>
            <a:pPr algn="ctr"/>
            <a:r>
              <a:rPr lang="ja-JP" altLang="en-US"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国際パンデミック条約を作りましょう！</a:t>
            </a:r>
            <a:endParaRPr lang="en-US" altLang="ja-JP"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4"/>
            <a:endParaRPr lang="en-US" altLang="ja-JP"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3"/>
            <a:r>
              <a:rPr lang="ja-JP" altLang="en-US"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（前例）国連気候変動枠組み条約</a:t>
            </a:r>
            <a:endParaRPr lang="en-US" altLang="ja-JP" sz="28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6"/>
            <a:r>
              <a:rPr lang="ja-JP" altLang="en-US"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タバコ規制枠組み条約</a:t>
            </a:r>
            <a:endParaRPr lang="en-US" altLang="ja-JP"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6"/>
            <a:r>
              <a:rPr lang="ja-JP" altLang="en-US"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核兵器禁止条約</a:t>
            </a:r>
            <a:endParaRPr lang="en-US" altLang="ja-JP"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6"/>
            <a:r>
              <a:rPr lang="ja-JP" altLang="en-US"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仙台減災枠組み</a:t>
            </a:r>
            <a:endParaRPr lang="en-US" altLang="ja-JP" sz="2800"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6"/>
            <a:r>
              <a:rPr kumimoji="1" lang="ja-JP" altLang="en-US" sz="2800" dirty="0">
                <a:solidFill>
                  <a:srgbClr val="212121"/>
                </a:solidFill>
                <a:latin typeface="ＭＳ Ｐゴシック" panose="020B0600070205080204" pitchFamily="50" charset="-128"/>
                <a:ea typeface="ＭＳ Ｐゴシック" panose="020B0600070205080204" pitchFamily="50" charset="-128"/>
              </a:rPr>
              <a:t>地雷・クラスタ爆弾・化学生物兵器禁止条約</a:t>
            </a:r>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5FA47253-882B-4704-AB1B-DFBD64394896}"/>
              </a:ext>
            </a:extLst>
          </p:cNvPr>
          <p:cNvSpPr txBox="1"/>
          <p:nvPr/>
        </p:nvSpPr>
        <p:spPr>
          <a:xfrm>
            <a:off x="457200" y="513561"/>
            <a:ext cx="8991600" cy="769441"/>
          </a:xfrm>
          <a:prstGeom prst="rect">
            <a:avLst/>
          </a:prstGeom>
          <a:noFill/>
        </p:spPr>
        <p:txBody>
          <a:bodyPr wrap="square">
            <a:spAutoFit/>
          </a:bodyPr>
          <a:lstStyle/>
          <a:p>
            <a:pPr algn="ctr"/>
            <a:r>
              <a:rPr lang="ja-JP" altLang="ja-JP" sz="44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国際パンデミック条約を作ろう</a:t>
            </a:r>
            <a:r>
              <a:rPr lang="ja-JP" altLang="en-US" sz="44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en-US" altLang="ja-JP" sz="44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738701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6130" name="Picture 2" descr="aa0zu1a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7540">
            <a:off x="2857313" y="1598804"/>
            <a:ext cx="3902869" cy="269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AutoShape 3"/>
          <p:cNvSpPr>
            <a:spLocks noChangeArrowheads="1"/>
          </p:cNvSpPr>
          <p:nvPr/>
        </p:nvSpPr>
        <p:spPr bwMode="auto">
          <a:xfrm>
            <a:off x="1905000" y="5562600"/>
            <a:ext cx="6705599" cy="982516"/>
          </a:xfrm>
          <a:prstGeom prst="wedgeEllipseCallout">
            <a:avLst>
              <a:gd name="adj1" fmla="val -2023"/>
              <a:gd name="adj2" fmla="val -10979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defTabSz="1005840" eaLnBrk="1" hangingPunct="1">
              <a:defRPr/>
            </a:pPr>
            <a:r>
              <a:rPr kumimoji="1" lang="ja-JP" altLang="en-US" sz="2640" dirty="0">
                <a:solidFill>
                  <a:srgbClr val="000000"/>
                </a:solidFill>
                <a:latin typeface="Arial"/>
                <a:ea typeface="ＭＳ Ｐゴシック"/>
              </a:rPr>
              <a:t>ご清聴ありがとうございました</a:t>
            </a:r>
          </a:p>
        </p:txBody>
      </p:sp>
      <p:pic>
        <p:nvPicPr>
          <p:cNvPr id="176132" name="Picture 4" descr="edehft2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201" y="2895599"/>
            <a:ext cx="3516948" cy="223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WordArt 5"/>
          <p:cNvSpPr>
            <a:spLocks noChangeArrowheads="1" noChangeShapeType="1" noTextEdit="1"/>
          </p:cNvSpPr>
          <p:nvPr/>
        </p:nvSpPr>
        <p:spPr bwMode="auto">
          <a:xfrm>
            <a:off x="315912" y="838200"/>
            <a:ext cx="9426575" cy="4172034"/>
          </a:xfrm>
          <a:prstGeom prst="rect">
            <a:avLst/>
          </a:prstGeom>
        </p:spPr>
        <p:txBody>
          <a:bodyPr wrap="none" fromWordArt="1">
            <a:prstTxWarp prst="textArchUpPour">
              <a:avLst>
                <a:gd name="adj1" fmla="val 11384797"/>
                <a:gd name="adj2" fmla="val 52722"/>
              </a:avLst>
            </a:prstTxWarp>
          </a:bodyPr>
          <a:lstStyle/>
          <a:p>
            <a:pPr algn="ctr" defTabSz="1005840" eaLnBrk="1" hangingPunct="1">
              <a:defRPr/>
            </a:pPr>
            <a:r>
              <a:rPr kumimoji="1" lang="en-US" altLang="ja-JP" sz="3960" kern="10" spc="-198"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ＭＳ Ｐゴシック"/>
                <a:ea typeface="ＭＳ Ｐゴシック"/>
              </a:rPr>
              <a:t>One Team On Heart</a:t>
            </a:r>
            <a:endParaRPr kumimoji="1" lang="ja-JP" altLang="en-US" sz="3960" kern="10" spc="-198"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ＭＳ Ｐゴシック"/>
              <a:ea typeface="ＭＳ Ｐゴシック"/>
            </a:endParaRPr>
          </a:p>
        </p:txBody>
      </p:sp>
      <p:sp>
        <p:nvSpPr>
          <p:cNvPr id="7" name="テキスト ボックス 6">
            <a:extLst>
              <a:ext uri="{FF2B5EF4-FFF2-40B4-BE49-F238E27FC236}">
                <a16:creationId xmlns:a16="http://schemas.microsoft.com/office/drawing/2014/main" id="{C0A1AD6B-F5F1-4BDA-8DFE-7835444B82E1}"/>
              </a:ext>
            </a:extLst>
          </p:cNvPr>
          <p:cNvSpPr txBox="1"/>
          <p:nvPr/>
        </p:nvSpPr>
        <p:spPr>
          <a:xfrm>
            <a:off x="2685383" y="6793468"/>
            <a:ext cx="5029200" cy="523220"/>
          </a:xfrm>
          <a:prstGeom prst="rect">
            <a:avLst/>
          </a:prstGeom>
          <a:noFill/>
        </p:spPr>
        <p:txBody>
          <a:bodyPr wrap="square">
            <a:spAutoFit/>
          </a:bodyPr>
          <a:lstStyle/>
          <a:p>
            <a:pPr algn="ctr"/>
            <a:r>
              <a:rPr lang="en-US" altLang="ja-JP" sz="2800" dirty="0">
                <a:solidFill>
                  <a:prstClr val="black"/>
                </a:solidFill>
                <a:hlinkClick r:id="rId5"/>
              </a:rPr>
              <a:t>matsuzak@maple.ocn.ne.jp</a:t>
            </a:r>
            <a:endParaRPr kumimoji="1" lang="en-US" altLang="ja-JP" sz="2800" dirty="0"/>
          </a:p>
        </p:txBody>
      </p:sp>
    </p:spTree>
    <p:extLst>
      <p:ext uri="{BB962C8B-B14F-4D97-AF65-F5344CB8AC3E}">
        <p14:creationId xmlns:p14="http://schemas.microsoft.com/office/powerpoint/2010/main" val="42058674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44F3988-C2BE-4654-AC35-24BDB69D3BD4}"/>
              </a:ext>
            </a:extLst>
          </p:cNvPr>
          <p:cNvSpPr txBox="1"/>
          <p:nvPr/>
        </p:nvSpPr>
        <p:spPr>
          <a:xfrm>
            <a:off x="304800" y="228600"/>
            <a:ext cx="9525000" cy="6001643"/>
          </a:xfrm>
          <a:prstGeom prst="rect">
            <a:avLst/>
          </a:prstGeom>
          <a:noFill/>
        </p:spPr>
        <p:txBody>
          <a:bodyPr wrap="square" rtlCol="0">
            <a:spAutoFit/>
          </a:bodyPr>
          <a:lstStyle/>
          <a:p>
            <a:pPr algn="ctr"/>
            <a:r>
              <a:rPr kumimoji="1" lang="ja-JP" altLang="en-US" sz="4800" dirty="0">
                <a:latin typeface="ＭＳ Ｐゴシック" panose="020B0600070205080204" pitchFamily="50" charset="-128"/>
                <a:ea typeface="ＭＳ Ｐゴシック" panose="020B0600070205080204" pitchFamily="50" charset="-128"/>
              </a:rPr>
              <a:t>なぜ</a:t>
            </a:r>
            <a:endParaRPr kumimoji="1" lang="en-US" altLang="ja-JP" sz="4800" dirty="0">
              <a:latin typeface="ＭＳ Ｐゴシック" panose="020B0600070205080204" pitchFamily="50" charset="-128"/>
              <a:ea typeface="ＭＳ Ｐゴシック" panose="020B0600070205080204" pitchFamily="50" charset="-128"/>
            </a:endParaRPr>
          </a:p>
          <a:p>
            <a:pPr algn="ctr"/>
            <a:r>
              <a:rPr kumimoji="1" lang="ja-JP" altLang="en-US" sz="4800" dirty="0">
                <a:latin typeface="ＭＳ Ｐゴシック" panose="020B0600070205080204" pitchFamily="50" charset="-128"/>
                <a:ea typeface="ＭＳ Ｐゴシック" panose="020B0600070205080204" pitchFamily="50" charset="-128"/>
              </a:rPr>
              <a:t>新型コロナワクチンが</a:t>
            </a:r>
            <a:endParaRPr kumimoji="1" lang="en-US" altLang="ja-JP" sz="4800" dirty="0">
              <a:latin typeface="ＭＳ Ｐゴシック" panose="020B0600070205080204" pitchFamily="50" charset="-128"/>
              <a:ea typeface="ＭＳ Ｐゴシック" panose="020B0600070205080204" pitchFamily="50" charset="-128"/>
            </a:endParaRPr>
          </a:p>
          <a:p>
            <a:pPr algn="ctr"/>
            <a:r>
              <a:rPr kumimoji="1" lang="ja-JP" altLang="en-US" sz="4800" dirty="0">
                <a:latin typeface="ＭＳ Ｐゴシック" panose="020B0600070205080204" pitchFamily="50" charset="-128"/>
                <a:ea typeface="ＭＳ Ｐゴシック" panose="020B0600070205080204" pitchFamily="50" charset="-128"/>
              </a:rPr>
              <a:t>あっという間に開発できたのか？</a:t>
            </a:r>
            <a:endParaRPr kumimoji="1" lang="en-US" altLang="ja-JP" sz="4800" dirty="0">
              <a:latin typeface="ＭＳ Ｐゴシック" panose="020B0600070205080204" pitchFamily="50" charset="-128"/>
              <a:ea typeface="ＭＳ Ｐゴシック" panose="020B0600070205080204" pitchFamily="50" charset="-128"/>
            </a:endParaRPr>
          </a:p>
          <a:p>
            <a:endParaRPr kumimoji="1" lang="en-US" altLang="ja-JP" sz="4800" dirty="0">
              <a:latin typeface="ＭＳ Ｐゴシック" panose="020B0600070205080204" pitchFamily="50" charset="-128"/>
              <a:ea typeface="ＭＳ Ｐゴシック" panose="020B0600070205080204" pitchFamily="50" charset="-128"/>
            </a:endParaRPr>
          </a:p>
          <a:p>
            <a:pPr marL="914400" indent="-914400">
              <a:buFont typeface="+mj-lt"/>
              <a:buAutoNum type="arabicPeriod"/>
            </a:pPr>
            <a:r>
              <a:rPr kumimoji="1" lang="en-US" altLang="ja-JP" sz="3200" dirty="0">
                <a:latin typeface="ＭＳ Ｐゴシック" panose="020B0600070205080204" pitchFamily="50" charset="-128"/>
                <a:ea typeface="ＭＳ Ｐゴシック" panose="020B0600070205080204" pitchFamily="50" charset="-128"/>
              </a:rPr>
              <a:t>mRNA</a:t>
            </a:r>
            <a:r>
              <a:rPr kumimoji="1" lang="ja-JP" altLang="en-US" sz="3200" dirty="0">
                <a:latin typeface="ＭＳ Ｐゴシック" panose="020B0600070205080204" pitchFamily="50" charset="-128"/>
                <a:ea typeface="ＭＳ Ｐゴシック" panose="020B0600070205080204" pitchFamily="50" charset="-128"/>
              </a:rPr>
              <a:t>ワクチン技術は</a:t>
            </a:r>
            <a:r>
              <a:rPr kumimoji="1" lang="en-US" altLang="ja-JP" sz="3200" dirty="0">
                <a:solidFill>
                  <a:srgbClr val="FF0000"/>
                </a:solidFill>
                <a:latin typeface="ＭＳ Ｐゴシック" panose="020B0600070205080204" pitchFamily="50" charset="-128"/>
                <a:ea typeface="ＭＳ Ｐゴシック" panose="020B0600070205080204" pitchFamily="50" charset="-128"/>
              </a:rPr>
              <a:t>30</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年</a:t>
            </a:r>
            <a:r>
              <a:rPr kumimoji="1" lang="ja-JP" altLang="en-US" sz="3200" dirty="0">
                <a:latin typeface="ＭＳ Ｐゴシック" panose="020B0600070205080204" pitchFamily="50" charset="-128"/>
                <a:ea typeface="ＭＳ Ｐゴシック" panose="020B0600070205080204" pitchFamily="50" charset="-128"/>
              </a:rPr>
              <a:t>の発展の歴史がある。</a:t>
            </a:r>
            <a:endParaRPr kumimoji="1" lang="en-US" altLang="ja-JP" sz="3200" dirty="0">
              <a:latin typeface="ＭＳ Ｐゴシック" panose="020B0600070205080204" pitchFamily="50" charset="-128"/>
              <a:ea typeface="ＭＳ Ｐゴシック" panose="020B0600070205080204" pitchFamily="50" charset="-128"/>
            </a:endParaRPr>
          </a:p>
          <a:p>
            <a:pPr marL="914400" indent="-914400">
              <a:buFont typeface="+mj-lt"/>
              <a:buAutoNum type="arabicPeriod"/>
            </a:pP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数日</a:t>
            </a:r>
            <a:r>
              <a:rPr kumimoji="1" lang="ja-JP" altLang="en-US" sz="3200" dirty="0">
                <a:latin typeface="ＭＳ Ｐゴシック" panose="020B0600070205080204" pitchFamily="50" charset="-128"/>
                <a:ea typeface="ＭＳ Ｐゴシック" panose="020B0600070205080204" pitchFamily="50" charset="-128"/>
              </a:rPr>
              <a:t>でウイルスの遺伝子配列が確定できるようになった。</a:t>
            </a:r>
            <a:endParaRPr kumimoji="1" lang="en-US" altLang="ja-JP" sz="3200" dirty="0">
              <a:latin typeface="ＭＳ Ｐゴシック" panose="020B0600070205080204" pitchFamily="50" charset="-128"/>
              <a:ea typeface="ＭＳ Ｐゴシック" panose="020B0600070205080204" pitchFamily="50" charset="-128"/>
            </a:endParaRPr>
          </a:p>
          <a:p>
            <a:pPr marL="914400" indent="-914400">
              <a:buFont typeface="+mj-lt"/>
              <a:buAutoNum type="arabicPeriod"/>
            </a:pPr>
            <a:r>
              <a:rPr kumimoji="1" lang="en-US" altLang="ja-JP" sz="3200" dirty="0">
                <a:solidFill>
                  <a:srgbClr val="FF0000"/>
                </a:solidFill>
                <a:latin typeface="ＭＳ Ｐゴシック" panose="020B0600070205080204" pitchFamily="50" charset="-128"/>
                <a:ea typeface="ＭＳ Ｐゴシック" panose="020B0600070205080204" pitchFamily="50" charset="-128"/>
              </a:rPr>
              <a:t>3</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か月</a:t>
            </a:r>
            <a:r>
              <a:rPr kumimoji="1" lang="ja-JP" altLang="en-US" sz="3200" dirty="0">
                <a:latin typeface="ＭＳ Ｐゴシック" panose="020B0600070205080204" pitchFamily="50" charset="-128"/>
                <a:ea typeface="ＭＳ Ｐゴシック" panose="020B0600070205080204" pitchFamily="50" charset="-128"/>
              </a:rPr>
              <a:t>で、ワクチンデザインと製造ライン設定、臨床トライアルを完了できるようになった。</a:t>
            </a:r>
            <a:endParaRPr kumimoji="1" lang="en-US" altLang="ja-JP" sz="3200" dirty="0">
              <a:latin typeface="ＭＳ Ｐゴシック" panose="020B0600070205080204" pitchFamily="50" charset="-128"/>
              <a:ea typeface="ＭＳ Ｐゴシック" panose="020B0600070205080204" pitchFamily="50" charset="-128"/>
            </a:endParaRPr>
          </a:p>
          <a:p>
            <a:pPr marL="914400" indent="-914400">
              <a:buFont typeface="+mj-lt"/>
              <a:buAutoNum type="arabicPeriod"/>
            </a:pPr>
            <a:r>
              <a:rPr kumimoji="1" lang="ja-JP" altLang="en-US" sz="3200" dirty="0">
                <a:latin typeface="ＭＳ Ｐゴシック" panose="020B0600070205080204" pitchFamily="50" charset="-128"/>
                <a:ea typeface="ＭＳ Ｐゴシック" panose="020B0600070205080204" pitchFamily="50" charset="-128"/>
              </a:rPr>
              <a:t>発注から</a:t>
            </a:r>
            <a:r>
              <a:rPr kumimoji="1" lang="en-US" altLang="ja-JP" sz="3200" dirty="0">
                <a:solidFill>
                  <a:srgbClr val="FF0000"/>
                </a:solidFill>
                <a:latin typeface="ＭＳ Ｐゴシック" panose="020B0600070205080204" pitchFamily="50" charset="-128"/>
                <a:ea typeface="ＭＳ Ｐゴシック" panose="020B0600070205080204" pitchFamily="50" charset="-128"/>
              </a:rPr>
              <a:t>100</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日以内</a:t>
            </a:r>
            <a:r>
              <a:rPr kumimoji="1" lang="ja-JP" altLang="en-US" sz="3200" dirty="0">
                <a:latin typeface="ＭＳ Ｐゴシック" panose="020B0600070205080204" pitchFamily="50" charset="-128"/>
                <a:ea typeface="ＭＳ Ｐゴシック" panose="020B0600070205080204" pitchFamily="50" charset="-128"/>
              </a:rPr>
              <a:t>にワクチンの出荷可能。</a:t>
            </a:r>
            <a:endParaRPr kumimoji="1" lang="en-US" altLang="ja-JP"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485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792A05-B242-46AA-AAEA-A70B9C28E73A}"/>
              </a:ext>
            </a:extLst>
          </p:cNvPr>
          <p:cNvSpPr txBox="1"/>
          <p:nvPr/>
        </p:nvSpPr>
        <p:spPr>
          <a:xfrm>
            <a:off x="876300" y="838200"/>
            <a:ext cx="8305800" cy="5413598"/>
          </a:xfrm>
          <a:prstGeom prst="rect">
            <a:avLst/>
          </a:prstGeom>
          <a:noFill/>
        </p:spPr>
        <p:txBody>
          <a:bodyPr wrap="square">
            <a:spAutoFit/>
          </a:bodyPr>
          <a:lstStyle/>
          <a:p>
            <a:pPr algn="ctr"/>
            <a:r>
              <a:rPr lang="ja-JP" altLang="en-US" sz="3200" u="sng"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ｍ</a:t>
            </a:r>
            <a:r>
              <a:rPr lang="en-US" altLang="ja-JP" sz="3200" u="sng"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RNA</a:t>
            </a:r>
            <a:r>
              <a:rPr lang="ja-JP" altLang="en-US" sz="3200" u="sng"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ワクチンの利点</a:t>
            </a:r>
            <a:endParaRPr lang="en-US" altLang="ja-JP" sz="3200" u="sng"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en-US"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457200" indent="-457200">
              <a:lnSpc>
                <a:spcPct val="150000"/>
              </a:lnSpc>
              <a:buFont typeface="Wingdings" panose="05000000000000000000" pitchFamily="2" charset="2"/>
              <a:buChar char="l"/>
            </a:pPr>
            <a:r>
              <a:rPr lang="ja-JP" altLang="en-US" sz="3200" dirty="0">
                <a:solidFill>
                  <a:srgbClr val="212121"/>
                </a:solidFill>
                <a:latin typeface="ＭＳ Ｐゴシック" panose="020B0600070205080204" pitchFamily="50" charset="-128"/>
                <a:ea typeface="ＭＳ Ｐゴシック" panose="020B0600070205080204" pitchFamily="50" charset="-128"/>
              </a:rPr>
              <a:t>コンピュータで遺伝子配列を決めて、</a:t>
            </a:r>
            <a:r>
              <a:rPr lang="ja-JP" altLang="en-US" sz="3200" dirty="0">
                <a:solidFill>
                  <a:srgbClr val="FF0000"/>
                </a:solidFill>
                <a:latin typeface="ＭＳ Ｐゴシック" panose="020B0600070205080204" pitchFamily="50" charset="-128"/>
                <a:ea typeface="ＭＳ Ｐゴシック" panose="020B0600070205080204" pitchFamily="50" charset="-128"/>
              </a:rPr>
              <a:t>迅速</a:t>
            </a:r>
            <a:r>
              <a:rPr lang="ja-JP" altLang="en-US" sz="3200" dirty="0">
                <a:solidFill>
                  <a:srgbClr val="212121"/>
                </a:solidFill>
                <a:latin typeface="ＭＳ Ｐゴシック" panose="020B0600070205080204" pitchFamily="50" charset="-128"/>
                <a:ea typeface="ＭＳ Ｐゴシック" panose="020B0600070205080204" pitchFamily="50" charset="-128"/>
              </a:rPr>
              <a:t>に</a:t>
            </a:r>
            <a:r>
              <a:rPr lang="ja-JP" altLang="en-US" sz="3200" dirty="0">
                <a:solidFill>
                  <a:srgbClr val="FF0000"/>
                </a:solidFill>
                <a:latin typeface="ＭＳ Ｐゴシック" panose="020B0600070205080204" pitchFamily="50" charset="-128"/>
                <a:ea typeface="ＭＳ Ｐゴシック" panose="020B0600070205080204" pitchFamily="50" charset="-128"/>
              </a:rPr>
              <a:t>大量生産</a:t>
            </a:r>
            <a:r>
              <a:rPr lang="ja-JP" altLang="en-US" sz="3200" dirty="0">
                <a:solidFill>
                  <a:srgbClr val="212121"/>
                </a:solidFill>
                <a:latin typeface="ＭＳ Ｐゴシック" panose="020B0600070205080204" pitchFamily="50" charset="-128"/>
                <a:ea typeface="ＭＳ Ｐゴシック" panose="020B0600070205080204" pitchFamily="50" charset="-128"/>
              </a:rPr>
              <a:t>ができる（鶏卵によるウイルス培養不要）。</a:t>
            </a:r>
            <a:endParaRPr lang="en-US" altLang="ja-JP" sz="3200" dirty="0">
              <a:solidFill>
                <a:srgbClr val="212121"/>
              </a:solidFill>
              <a:latin typeface="ＭＳ Ｐゴシック" panose="020B0600070205080204" pitchFamily="50" charset="-128"/>
              <a:ea typeface="ＭＳ Ｐゴシック" panose="020B0600070205080204" pitchFamily="50" charset="-128"/>
            </a:endParaRPr>
          </a:p>
          <a:p>
            <a:pPr marL="457200" indent="-457200">
              <a:lnSpc>
                <a:spcPct val="150000"/>
              </a:lnSpc>
              <a:buFont typeface="Wingdings" panose="05000000000000000000" pitchFamily="2" charset="2"/>
              <a:buChar char="l"/>
            </a:pPr>
            <a:r>
              <a:rPr lang="ja-JP" altLang="en-US" sz="3200" dirty="0">
                <a:solidFill>
                  <a:srgbClr val="FF0000"/>
                </a:solidFill>
                <a:latin typeface="ＭＳ Ｐゴシック" panose="020B0600070205080204" pitchFamily="50" charset="-128"/>
                <a:ea typeface="ＭＳ Ｐゴシック" panose="020B0600070205080204" pitchFamily="50" charset="-128"/>
              </a:rPr>
              <a:t>変異ウイルス</a:t>
            </a:r>
            <a:r>
              <a:rPr lang="ja-JP" altLang="en-US" sz="3200" dirty="0">
                <a:solidFill>
                  <a:srgbClr val="212121"/>
                </a:solidFill>
                <a:latin typeface="ＭＳ Ｐゴシック" panose="020B0600070205080204" pitchFamily="50" charset="-128"/>
                <a:ea typeface="ＭＳ Ｐゴシック" panose="020B0600070205080204" pitchFamily="50" charset="-128"/>
              </a:rPr>
              <a:t>（コロナやインフルエンザなど）にすぐに対応できる。</a:t>
            </a:r>
            <a:endParaRPr lang="en-US" altLang="ja-JP" sz="3200" dirty="0">
              <a:solidFill>
                <a:srgbClr val="212121"/>
              </a:solidFill>
              <a:latin typeface="ＭＳ Ｐゴシック" panose="020B0600070205080204" pitchFamily="50" charset="-128"/>
              <a:ea typeface="ＭＳ Ｐゴシック" panose="020B0600070205080204" pitchFamily="50" charset="-128"/>
            </a:endParaRPr>
          </a:p>
          <a:p>
            <a:pPr marL="457200" indent="-457200">
              <a:lnSpc>
                <a:spcPct val="150000"/>
              </a:lnSpc>
              <a:buFont typeface="Wingdings" panose="05000000000000000000" pitchFamily="2" charset="2"/>
              <a:buChar char="l"/>
            </a:pPr>
            <a:r>
              <a:rPr lang="ja-JP" altLang="en-US" sz="3200" dirty="0">
                <a:solidFill>
                  <a:srgbClr val="FF0000"/>
                </a:solidFill>
                <a:latin typeface="ＭＳ Ｐゴシック" panose="020B0600070205080204" pitchFamily="50" charset="-128"/>
                <a:ea typeface="ＭＳ Ｐゴシック" panose="020B0600070205080204" pitchFamily="50" charset="-128"/>
              </a:rPr>
              <a:t>副反応を減らす</a:t>
            </a:r>
            <a:r>
              <a:rPr lang="ja-JP" altLang="en-US" sz="3200" dirty="0">
                <a:solidFill>
                  <a:srgbClr val="212121"/>
                </a:solidFill>
                <a:latin typeface="ＭＳ Ｐゴシック" panose="020B0600070205080204" pitchFamily="50" charset="-128"/>
                <a:ea typeface="ＭＳ Ｐゴシック" panose="020B0600070205080204" pitchFamily="50" charset="-128"/>
              </a:rPr>
              <a:t>ための処理が簡単。</a:t>
            </a:r>
            <a:endParaRPr lang="ja-JP" altLang="en-US" sz="3200" dirty="0"/>
          </a:p>
        </p:txBody>
      </p:sp>
    </p:spTree>
    <p:extLst>
      <p:ext uri="{BB962C8B-B14F-4D97-AF65-F5344CB8AC3E}">
        <p14:creationId xmlns:p14="http://schemas.microsoft.com/office/powerpoint/2010/main" val="337817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792A05-B242-46AA-AAEA-A70B9C28E73A}"/>
              </a:ext>
            </a:extLst>
          </p:cNvPr>
          <p:cNvSpPr txBox="1"/>
          <p:nvPr/>
        </p:nvSpPr>
        <p:spPr>
          <a:xfrm>
            <a:off x="685800" y="1295400"/>
            <a:ext cx="8610600" cy="3936270"/>
          </a:xfrm>
          <a:prstGeom prst="rect">
            <a:avLst/>
          </a:prstGeom>
          <a:noFill/>
        </p:spPr>
        <p:txBody>
          <a:bodyPr wrap="square">
            <a:spAutoFit/>
          </a:bodyPr>
          <a:lstStyle/>
          <a:p>
            <a:pPr algn="ctr"/>
            <a:r>
              <a:rPr lang="ja-JP" altLang="en-US" sz="3200" u="sng" dirty="0">
                <a:solidFill>
                  <a:srgbClr val="212121"/>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ｍ</a:t>
            </a:r>
            <a:r>
              <a:rPr lang="en-US" altLang="ja-JP" sz="3200" u="sng"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RNA</a:t>
            </a:r>
            <a:r>
              <a:rPr lang="ja-JP" altLang="en-US" sz="3200" u="sng"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ワクチンの応用</a:t>
            </a:r>
            <a:endParaRPr lang="en-US" altLang="ja-JP" sz="3200" u="sng"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en-US"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457200" indent="-457200">
              <a:lnSpc>
                <a:spcPct val="150000"/>
              </a:lnSpc>
              <a:buFont typeface="Wingdings" panose="05000000000000000000" pitchFamily="2" charset="2"/>
              <a:buChar char="l"/>
            </a:pPr>
            <a:r>
              <a:rPr lang="ja-JP" altLang="en-US" sz="320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他の感染症</a:t>
            </a:r>
            <a:r>
              <a:rPr lang="ja-JP" altLang="en-US"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に対するワクチン（</a:t>
            </a:r>
            <a:r>
              <a:rPr lang="ja-JP"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インフルエンザ、</a:t>
            </a:r>
            <a:r>
              <a:rPr lang="en-US"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RS</a:t>
            </a:r>
            <a:r>
              <a:rPr lang="ja-JP" altLang="en-US"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ウイルス、</a:t>
            </a:r>
            <a:r>
              <a:rPr lang="en-US"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HIV</a:t>
            </a:r>
            <a:r>
              <a:rPr lang="ja-JP"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C</a:t>
            </a:r>
            <a:r>
              <a:rPr lang="ja-JP"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型肝炎、マラリア、結核</a:t>
            </a:r>
            <a:r>
              <a:rPr lang="ja-JP" altLang="en-US"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、デング熱、ヘルペスなど）</a:t>
            </a:r>
            <a:endParaRPr lang="en-US" altLang="ja-JP" sz="3200" dirty="0">
              <a:solidFill>
                <a:srgbClr val="21212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457200" indent="-457200">
              <a:lnSpc>
                <a:spcPct val="150000"/>
              </a:lnSpc>
              <a:buFont typeface="Wingdings" panose="05000000000000000000" pitchFamily="2" charset="2"/>
              <a:buChar char="l"/>
            </a:pPr>
            <a:r>
              <a:rPr lang="ja-JP" altLang="en-US" sz="3200" dirty="0">
                <a:solidFill>
                  <a:srgbClr val="FF0000"/>
                </a:solidFill>
                <a:latin typeface="ＭＳ Ｐゴシック" panose="020B0600070205080204" pitchFamily="50" charset="-128"/>
                <a:ea typeface="ＭＳ Ｐゴシック" panose="020B0600070205080204" pitchFamily="50" charset="-128"/>
              </a:rPr>
              <a:t>がん治療</a:t>
            </a:r>
            <a:r>
              <a:rPr lang="ja-JP" altLang="en-US" sz="3200" dirty="0">
                <a:solidFill>
                  <a:srgbClr val="212121"/>
                </a:solidFill>
                <a:latin typeface="ＭＳ Ｐゴシック" panose="020B0600070205080204" pitchFamily="50" charset="-128"/>
                <a:ea typeface="ＭＳ Ｐゴシック" panose="020B0600070205080204" pitchFamily="50" charset="-128"/>
              </a:rPr>
              <a:t>（固形がん、メラノーマなど）</a:t>
            </a:r>
            <a:endParaRPr lang="ja-JP" altLang="en-US" sz="3200" dirty="0"/>
          </a:p>
        </p:txBody>
      </p:sp>
    </p:spTree>
    <p:extLst>
      <p:ext uri="{BB962C8B-B14F-4D97-AF65-F5344CB8AC3E}">
        <p14:creationId xmlns:p14="http://schemas.microsoft.com/office/powerpoint/2010/main" val="394312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794FBAE-9E21-43BF-94A4-F6CEB22A008D}"/>
              </a:ext>
            </a:extLst>
          </p:cNvPr>
          <p:cNvSpPr txBox="1"/>
          <p:nvPr/>
        </p:nvSpPr>
        <p:spPr>
          <a:xfrm>
            <a:off x="304800" y="1162698"/>
            <a:ext cx="9525000" cy="5619102"/>
          </a:xfrm>
          <a:prstGeom prst="rect">
            <a:avLst/>
          </a:prstGeom>
          <a:noFill/>
        </p:spPr>
        <p:txBody>
          <a:bodyPr wrap="square" rtlCol="0">
            <a:spAutoFit/>
          </a:bodyPr>
          <a:lstStyle/>
          <a:p>
            <a:pPr algn="ctr"/>
            <a:r>
              <a:rPr kumimoji="1" lang="ja-JP" altLang="en-US" sz="4000" u="sng" dirty="0">
                <a:latin typeface="ＭＳ Ｐゴシック" panose="020B0600070205080204" pitchFamily="50" charset="-128"/>
                <a:ea typeface="ＭＳ Ｐゴシック" panose="020B0600070205080204" pitchFamily="50" charset="-128"/>
              </a:rPr>
              <a:t>ｍ</a:t>
            </a:r>
            <a:r>
              <a:rPr kumimoji="1" lang="en-US" altLang="ja-JP" sz="4000" u="sng" dirty="0">
                <a:latin typeface="ＭＳ Ｐゴシック" panose="020B0600070205080204" pitchFamily="50" charset="-128"/>
                <a:ea typeface="ＭＳ Ｐゴシック" panose="020B0600070205080204" pitchFamily="50" charset="-128"/>
              </a:rPr>
              <a:t>RNA</a:t>
            </a:r>
            <a:r>
              <a:rPr kumimoji="1" lang="ja-JP" altLang="en-US" sz="4000" u="sng" dirty="0">
                <a:latin typeface="ＭＳ Ｐゴシック" panose="020B0600070205080204" pitchFamily="50" charset="-128"/>
                <a:ea typeface="ＭＳ Ｐゴシック" panose="020B0600070205080204" pitchFamily="50" charset="-128"/>
              </a:rPr>
              <a:t>ワクチンの安全性について</a:t>
            </a:r>
            <a:endParaRPr kumimoji="1" lang="en-US" altLang="ja-JP" sz="4000" u="sng" dirty="0">
              <a:latin typeface="ＭＳ Ｐゴシック" panose="020B0600070205080204" pitchFamily="50" charset="-128"/>
              <a:ea typeface="ＭＳ Ｐゴシック" panose="020B0600070205080204" pitchFamily="50" charset="-128"/>
            </a:endParaRPr>
          </a:p>
          <a:p>
            <a:endParaRPr kumimoji="1" lang="en-US" altLang="ja-JP" sz="2500" dirty="0">
              <a:latin typeface="ＭＳ Ｐゴシック" panose="020B0600070205080204" pitchFamily="50" charset="-128"/>
              <a:ea typeface="ＭＳ Ｐゴシック" panose="020B0600070205080204" pitchFamily="50" charset="-128"/>
            </a:endParaRPr>
          </a:p>
          <a:p>
            <a:pPr marL="457200" indent="-457200">
              <a:lnSpc>
                <a:spcPct val="150000"/>
              </a:lnSpc>
              <a:buFont typeface="Wingdings" panose="05000000000000000000" pitchFamily="2" charset="2"/>
              <a:buChar char="l"/>
            </a:pPr>
            <a:r>
              <a:rPr kumimoji="1" lang="ja-JP" altLang="en-US" sz="2500" dirty="0">
                <a:latin typeface="ＭＳ Ｐゴシック" panose="020B0600070205080204" pitchFamily="50" charset="-128"/>
                <a:ea typeface="ＭＳ Ｐゴシック" panose="020B0600070205080204" pitchFamily="50" charset="-128"/>
              </a:rPr>
              <a:t>ワクチン接種群が一般人口より</a:t>
            </a:r>
            <a:r>
              <a:rPr kumimoji="1" lang="ja-JP" altLang="en-US" sz="2500" dirty="0">
                <a:solidFill>
                  <a:srgbClr val="FF0000"/>
                </a:solidFill>
                <a:latin typeface="ＭＳ Ｐゴシック" panose="020B0600070205080204" pitchFamily="50" charset="-128"/>
                <a:ea typeface="ＭＳ Ｐゴシック" panose="020B0600070205080204" pitchFamily="50" charset="-128"/>
              </a:rPr>
              <a:t>超過死亡</a:t>
            </a:r>
            <a:r>
              <a:rPr kumimoji="1" lang="ja-JP" altLang="en-US" sz="2500" dirty="0">
                <a:latin typeface="ＭＳ Ｐゴシック" panose="020B0600070205080204" pitchFamily="50" charset="-128"/>
                <a:ea typeface="ＭＳ Ｐゴシック" panose="020B0600070205080204" pitchFamily="50" charset="-128"/>
              </a:rPr>
              <a:t>が多いという事実はない</a:t>
            </a:r>
            <a:endParaRPr kumimoji="1" lang="en-US" altLang="ja-JP" sz="2500" dirty="0">
              <a:latin typeface="ＭＳ Ｐゴシック" panose="020B0600070205080204" pitchFamily="50" charset="-128"/>
              <a:ea typeface="ＭＳ Ｐゴシック" panose="020B0600070205080204" pitchFamily="50" charset="-128"/>
            </a:endParaRPr>
          </a:p>
          <a:p>
            <a:pPr marL="457200" indent="-457200">
              <a:lnSpc>
                <a:spcPct val="150000"/>
              </a:lnSpc>
              <a:buFont typeface="Wingdings" panose="05000000000000000000" pitchFamily="2" charset="2"/>
              <a:buChar char="l"/>
            </a:pPr>
            <a:r>
              <a:rPr kumimoji="1" lang="ja-JP" altLang="en-US" sz="2500" dirty="0">
                <a:solidFill>
                  <a:srgbClr val="FF0000"/>
                </a:solidFill>
                <a:latin typeface="ＭＳ Ｐゴシック" panose="020B0600070205080204" pitchFamily="50" charset="-128"/>
                <a:ea typeface="ＭＳ Ｐゴシック" panose="020B0600070205080204" pitchFamily="50" charset="-128"/>
              </a:rPr>
              <a:t>妊娠、出産、胎児、新生児</a:t>
            </a:r>
            <a:r>
              <a:rPr kumimoji="1" lang="ja-JP" altLang="en-US" sz="2500" dirty="0">
                <a:latin typeface="ＭＳ Ｐゴシック" panose="020B0600070205080204" pitchFamily="50" charset="-128"/>
                <a:ea typeface="ＭＳ Ｐゴシック" panose="020B0600070205080204" pitchFamily="50" charset="-128"/>
              </a:rPr>
              <a:t>への悪影響は報告されていない（卵巣、精巣、母乳への成分の移行なし）</a:t>
            </a:r>
            <a:endParaRPr kumimoji="1" lang="en-US" altLang="ja-JP" sz="2500" dirty="0">
              <a:latin typeface="ＭＳ Ｐゴシック" panose="020B0600070205080204" pitchFamily="50" charset="-128"/>
              <a:ea typeface="ＭＳ Ｐゴシック" panose="020B0600070205080204" pitchFamily="50" charset="-128"/>
            </a:endParaRPr>
          </a:p>
          <a:p>
            <a:pPr marL="457200" indent="-457200">
              <a:lnSpc>
                <a:spcPct val="150000"/>
              </a:lnSpc>
              <a:buFont typeface="Wingdings" panose="05000000000000000000" pitchFamily="2" charset="2"/>
              <a:buChar char="l"/>
            </a:pPr>
            <a:r>
              <a:rPr kumimoji="1" lang="ja-JP" altLang="en-US" sz="2500" dirty="0">
                <a:latin typeface="ＭＳ Ｐゴシック" panose="020B0600070205080204" pitchFamily="50" charset="-128"/>
                <a:ea typeface="ＭＳ Ｐゴシック" panose="020B0600070205080204" pitchFamily="50" charset="-128"/>
              </a:rPr>
              <a:t>ワクチン接種で生み出される抗体が、かえって人体に有害な作用をもたらすという「</a:t>
            </a:r>
            <a:r>
              <a:rPr kumimoji="1" lang="ja-JP" altLang="en-US" sz="2500" dirty="0">
                <a:solidFill>
                  <a:srgbClr val="FF0000"/>
                </a:solidFill>
                <a:latin typeface="ＭＳ Ｐゴシック" panose="020B0600070205080204" pitchFamily="50" charset="-128"/>
                <a:ea typeface="ＭＳ Ｐゴシック" panose="020B0600070205080204" pitchFamily="50" charset="-128"/>
              </a:rPr>
              <a:t>抗体依存性増強現象</a:t>
            </a:r>
            <a:r>
              <a:rPr kumimoji="1" lang="ja-JP" altLang="en-US" sz="2500" dirty="0">
                <a:latin typeface="ＭＳ Ｐゴシック" panose="020B0600070205080204" pitchFamily="50" charset="-128"/>
                <a:ea typeface="ＭＳ Ｐゴシック" panose="020B0600070205080204" pitchFamily="50" charset="-128"/>
              </a:rPr>
              <a:t>」は報告されていない</a:t>
            </a:r>
            <a:endParaRPr kumimoji="1" lang="en-US" altLang="ja-JP" sz="2500" dirty="0">
              <a:latin typeface="ＭＳ Ｐゴシック" panose="020B0600070205080204" pitchFamily="50" charset="-128"/>
              <a:ea typeface="ＭＳ Ｐゴシック" panose="020B0600070205080204" pitchFamily="50" charset="-128"/>
            </a:endParaRPr>
          </a:p>
          <a:p>
            <a:pPr marL="457200" indent="-457200">
              <a:lnSpc>
                <a:spcPct val="150000"/>
              </a:lnSpc>
              <a:buFont typeface="Wingdings" panose="05000000000000000000" pitchFamily="2" charset="2"/>
              <a:buChar char="l"/>
            </a:pPr>
            <a:r>
              <a:rPr kumimoji="1" lang="ja-JP" altLang="en-US" sz="2500" dirty="0">
                <a:latin typeface="ＭＳ Ｐゴシック" panose="020B0600070205080204" pitchFamily="50" charset="-128"/>
                <a:ea typeface="ＭＳ Ｐゴシック" panose="020B0600070205080204" pitchFamily="50" charset="-128"/>
              </a:rPr>
              <a:t>開発プロセスで必要な</a:t>
            </a:r>
            <a:r>
              <a:rPr kumimoji="1" lang="ja-JP" altLang="en-US" sz="2500" dirty="0">
                <a:solidFill>
                  <a:srgbClr val="FF0000"/>
                </a:solidFill>
                <a:latin typeface="ＭＳ Ｐゴシック" panose="020B0600070205080204" pitchFamily="50" charset="-128"/>
                <a:ea typeface="ＭＳ Ｐゴシック" panose="020B0600070205080204" pitchFamily="50" charset="-128"/>
              </a:rPr>
              <a:t>治験</a:t>
            </a:r>
            <a:r>
              <a:rPr kumimoji="1" lang="ja-JP" altLang="en-US" sz="2500" dirty="0">
                <a:latin typeface="ＭＳ Ｐゴシック" panose="020B0600070205080204" pitchFamily="50" charset="-128"/>
                <a:ea typeface="ＭＳ Ｐゴシック" panose="020B0600070205080204" pitchFamily="50" charset="-128"/>
              </a:rPr>
              <a:t>を省略した事実はない</a:t>
            </a:r>
            <a:endParaRPr kumimoji="1" lang="en-US" altLang="ja-JP" sz="2500" dirty="0">
              <a:latin typeface="ＭＳ Ｐゴシック" panose="020B0600070205080204" pitchFamily="50" charset="-128"/>
              <a:ea typeface="ＭＳ Ｐゴシック" panose="020B0600070205080204" pitchFamily="50" charset="-128"/>
            </a:endParaRPr>
          </a:p>
          <a:p>
            <a:pPr marL="457200" indent="-457200">
              <a:lnSpc>
                <a:spcPct val="150000"/>
              </a:lnSpc>
              <a:buFont typeface="Wingdings" panose="05000000000000000000" pitchFamily="2" charset="2"/>
              <a:buChar char="l"/>
            </a:pPr>
            <a:r>
              <a:rPr kumimoji="1" lang="ja-JP" altLang="en-US" sz="2500" dirty="0">
                <a:latin typeface="ＭＳ Ｐゴシック" panose="020B0600070205080204" pitchFamily="50" charset="-128"/>
                <a:ea typeface="ＭＳ Ｐゴシック" panose="020B0600070205080204" pitchFamily="50" charset="-128"/>
              </a:rPr>
              <a:t>ワクチンの修飾</a:t>
            </a:r>
            <a:r>
              <a:rPr kumimoji="1" lang="en-US" altLang="ja-JP" sz="2500" dirty="0">
                <a:solidFill>
                  <a:srgbClr val="FF0000"/>
                </a:solidFill>
                <a:latin typeface="ＭＳ Ｐゴシック" panose="020B0600070205080204" pitchFamily="50" charset="-128"/>
                <a:ea typeface="ＭＳ Ｐゴシック" panose="020B0600070205080204" pitchFamily="50" charset="-128"/>
              </a:rPr>
              <a:t>mRNA</a:t>
            </a:r>
            <a:r>
              <a:rPr kumimoji="1" lang="ja-JP" altLang="en-US" sz="2500" dirty="0">
                <a:latin typeface="ＭＳ Ｐゴシック" panose="020B0600070205080204" pitchFamily="50" charset="-128"/>
                <a:ea typeface="ＭＳ Ｐゴシック" panose="020B0600070205080204" pitchFamily="50" charset="-128"/>
              </a:rPr>
              <a:t>は細胞核内に入ることができないので、ヒトの細胞核の</a:t>
            </a:r>
            <a:r>
              <a:rPr kumimoji="1" lang="en-US" altLang="ja-JP" sz="2500" dirty="0">
                <a:latin typeface="ＭＳ Ｐゴシック" panose="020B0600070205080204" pitchFamily="50" charset="-128"/>
                <a:ea typeface="ＭＳ Ｐゴシック" panose="020B0600070205080204" pitchFamily="50" charset="-128"/>
              </a:rPr>
              <a:t>DNA</a:t>
            </a:r>
            <a:r>
              <a:rPr kumimoji="1" lang="ja-JP" altLang="en-US" sz="2500" dirty="0">
                <a:latin typeface="ＭＳ Ｐゴシック" panose="020B0600070205080204" pitchFamily="50" charset="-128"/>
                <a:ea typeface="ＭＳ Ｐゴシック" panose="020B0600070205080204" pitchFamily="50" charset="-128"/>
              </a:rPr>
              <a:t>を書き換える能力がない</a:t>
            </a:r>
            <a:endParaRPr kumimoji="1" lang="en-US" altLang="ja-JP" sz="25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01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3C399D-EFFC-4682-A843-81CC098457F2}"/>
              </a:ext>
            </a:extLst>
          </p:cNvPr>
          <p:cNvSpPr txBox="1"/>
          <p:nvPr/>
        </p:nvSpPr>
        <p:spPr>
          <a:xfrm>
            <a:off x="914400" y="1676400"/>
            <a:ext cx="8153400" cy="1323439"/>
          </a:xfrm>
          <a:prstGeom prst="rect">
            <a:avLst/>
          </a:prstGeom>
          <a:noFill/>
          <a:ln>
            <a:solidFill>
              <a:schemeClr val="tx1"/>
            </a:solidFill>
          </a:ln>
        </p:spPr>
        <p:txBody>
          <a:bodyPr wrap="square" rtlCol="0">
            <a:spAutoFit/>
          </a:bodyPr>
          <a:lstStyle/>
          <a:p>
            <a:pPr algn="ctr"/>
            <a:r>
              <a:rPr kumimoji="1" lang="en-US" altLang="ja-JP" sz="4000" dirty="0">
                <a:latin typeface="ＭＳ Ｐゴシック" panose="020B0600070205080204" pitchFamily="50" charset="-128"/>
                <a:ea typeface="ＭＳ Ｐゴシック" panose="020B0600070205080204" pitchFamily="50" charset="-128"/>
              </a:rPr>
              <a:t>Q:</a:t>
            </a:r>
            <a:r>
              <a:rPr kumimoji="1" lang="ja-JP" altLang="en-US" sz="4000" dirty="0">
                <a:latin typeface="ＭＳ Ｐゴシック" panose="020B0600070205080204" pitchFamily="50" charset="-128"/>
                <a:ea typeface="ＭＳ Ｐゴシック" panose="020B0600070205080204" pitchFamily="50" charset="-128"/>
              </a:rPr>
              <a:t>　ワクチン後急死した人がいます。大丈夫でしょうか？</a:t>
            </a:r>
          </a:p>
        </p:txBody>
      </p:sp>
      <p:sp>
        <p:nvSpPr>
          <p:cNvPr id="3" name="テキスト ボックス 2">
            <a:extLst>
              <a:ext uri="{FF2B5EF4-FFF2-40B4-BE49-F238E27FC236}">
                <a16:creationId xmlns:a16="http://schemas.microsoft.com/office/drawing/2014/main" id="{F5458953-3713-4197-9584-83F43ADF9334}"/>
              </a:ext>
            </a:extLst>
          </p:cNvPr>
          <p:cNvSpPr txBox="1"/>
          <p:nvPr/>
        </p:nvSpPr>
        <p:spPr>
          <a:xfrm>
            <a:off x="228600" y="4367034"/>
            <a:ext cx="9448800" cy="1323439"/>
          </a:xfrm>
          <a:prstGeom prst="rect">
            <a:avLst/>
          </a:prstGeom>
          <a:noFill/>
          <a:ln>
            <a:solidFill>
              <a:schemeClr val="tx1"/>
            </a:solidFill>
          </a:ln>
        </p:spPr>
        <p:txBody>
          <a:bodyPr wrap="square" rtlCol="0">
            <a:spAutoFit/>
          </a:bodyPr>
          <a:lstStyle/>
          <a:p>
            <a:pPr algn="ctr"/>
            <a:r>
              <a:rPr kumimoji="1" lang="en-US" altLang="ja-JP" sz="4000" dirty="0">
                <a:latin typeface="ＭＳ Ｐゴシック" panose="020B0600070205080204" pitchFamily="50" charset="-128"/>
                <a:ea typeface="ＭＳ Ｐゴシック" panose="020B0600070205080204" pitchFamily="50" charset="-128"/>
              </a:rPr>
              <a:t>A:</a:t>
            </a:r>
            <a:r>
              <a:rPr kumimoji="1" lang="ja-JP" altLang="en-US" sz="4000" dirty="0">
                <a:latin typeface="ＭＳ Ｐゴシック" panose="020B0600070205080204" pitchFamily="50" charset="-128"/>
                <a:ea typeface="ＭＳ Ｐゴシック" panose="020B0600070205080204" pitchFamily="50" charset="-128"/>
              </a:rPr>
              <a:t>　ワクチン接種後の死亡率は、バックグラウンド死亡率よりもずっと低くなっています。　</a:t>
            </a:r>
          </a:p>
        </p:txBody>
      </p:sp>
      <p:cxnSp>
        <p:nvCxnSpPr>
          <p:cNvPr id="5" name="直線矢印コネクタ 4">
            <a:extLst>
              <a:ext uri="{FF2B5EF4-FFF2-40B4-BE49-F238E27FC236}">
                <a16:creationId xmlns:a16="http://schemas.microsoft.com/office/drawing/2014/main" id="{B28C5634-F620-45A2-A60D-0E1FC5B5095A}"/>
              </a:ext>
            </a:extLst>
          </p:cNvPr>
          <p:cNvCxnSpPr>
            <a:cxnSpLocks/>
            <a:stCxn id="2" idx="2"/>
            <a:endCxn id="3" idx="0"/>
          </p:cNvCxnSpPr>
          <p:nvPr/>
        </p:nvCxnSpPr>
        <p:spPr bwMode="auto">
          <a:xfrm flipH="1">
            <a:off x="4953000" y="2999839"/>
            <a:ext cx="38100" cy="1367195"/>
          </a:xfrm>
          <a:prstGeom prst="straightConnector1">
            <a:avLst/>
          </a:prstGeom>
          <a:solidFill>
            <a:schemeClr val="accent1"/>
          </a:solidFill>
          <a:ln w="381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31940700"/>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21698</TotalTime>
  <Words>4463</Words>
  <Application>Microsoft Office PowerPoint</Application>
  <PresentationFormat>ユーザー設定</PresentationFormat>
  <Paragraphs>398</Paragraphs>
  <Slides>45</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45</vt:i4>
      </vt:variant>
    </vt:vector>
  </HeadingPairs>
  <TitlesOfParts>
    <vt:vector size="58" baseType="lpstr">
      <vt:lpstr>BlinkMacSystemFont</vt:lpstr>
      <vt:lpstr>Harding</vt:lpstr>
      <vt:lpstr>Meiryo UI</vt:lpstr>
      <vt:lpstr>ＭＳ Ｐゴシック</vt:lpstr>
      <vt:lpstr>游ゴシック</vt:lpstr>
      <vt:lpstr>游明朝</vt:lpstr>
      <vt:lpstr>Arial</vt:lpstr>
      <vt:lpstr>Calibri</vt:lpstr>
      <vt:lpstr>Calibri Light</vt:lpstr>
      <vt:lpstr>Times New Roman</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松崎道幸</dc:creator>
  <cp:lastModifiedBy>高山 みつる</cp:lastModifiedBy>
  <cp:revision>1995</cp:revision>
  <cp:lastPrinted>1601-01-01T00:00:00Z</cp:lastPrinted>
  <dcterms:created xsi:type="dcterms:W3CDTF">1601-01-01T00:00:00Z</dcterms:created>
  <dcterms:modified xsi:type="dcterms:W3CDTF">2022-02-13T06:13:44Z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